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.xml" ContentType="application/vnd.openxmlformats-officedocument.drawingml.chart+xml"/>
  <Override PartName="/ppt/notesSlides/notesSlide22.xml" ContentType="application/vnd.openxmlformats-officedocument.presentationml.notesSlide+xml"/>
  <Override PartName="/ppt/charts/chart2.xml" ContentType="application/vnd.openxmlformats-officedocument.drawingml.chart+xml"/>
  <Override PartName="/ppt/notesSlides/notesSlide23.xml" ContentType="application/vnd.openxmlformats-officedocument.presentationml.notesSlide+xml"/>
  <Override PartName="/ppt/charts/chart3.xml" ContentType="application/vnd.openxmlformats-officedocument.drawingml.chart+xml"/>
  <Override PartName="/ppt/notesSlides/notesSlide24.xml" ContentType="application/vnd.openxmlformats-officedocument.presentationml.notesSlide+xml"/>
  <Override PartName="/ppt/charts/chart4.xml" ContentType="application/vnd.openxmlformats-officedocument.drawingml.chart+xml"/>
  <Override PartName="/ppt/notesSlides/notesSlide25.xml" ContentType="application/vnd.openxmlformats-officedocument.presentationml.notesSlide+xml"/>
  <Override PartName="/ppt/charts/chart5.xml" ContentType="application/vnd.openxmlformats-officedocument.drawingml.chart+xml"/>
  <Override PartName="/ppt/notesSlides/notesSlide26.xml" ContentType="application/vnd.openxmlformats-officedocument.presentationml.notesSlide+xml"/>
  <Override PartName="/ppt/charts/chart6.xml" ContentType="application/vnd.openxmlformats-officedocument.drawingml.chart+xml"/>
  <Override PartName="/ppt/notesSlides/notesSlide27.xml" ContentType="application/vnd.openxmlformats-officedocument.presentationml.notesSlide+xml"/>
  <Override PartName="/ppt/charts/chart7.xml" ContentType="application/vnd.openxmlformats-officedocument.drawingml.chart+xml"/>
  <Override PartName="/ppt/notesSlides/notesSlide28.xml" ContentType="application/vnd.openxmlformats-officedocument.presentationml.notesSlide+xml"/>
  <Override PartName="/ppt/charts/chart8.xml" ContentType="application/vnd.openxmlformats-officedocument.drawingml.chart+xml"/>
  <Override PartName="/ppt/theme/themeOverride1.xml" ContentType="application/vnd.openxmlformats-officedocument.themeOverride+xml"/>
  <Override PartName="/ppt/notesSlides/notesSlide29.xml" ContentType="application/vnd.openxmlformats-officedocument.presentationml.notesSlide+xml"/>
  <Override PartName="/ppt/charts/chart9.xml" ContentType="application/vnd.openxmlformats-officedocument.drawingml.chart+xml"/>
  <Override PartName="/ppt/notesSlides/notesSlide30.xml" ContentType="application/vnd.openxmlformats-officedocument.presentationml.notesSlide+xml"/>
  <Override PartName="/ppt/charts/chart10.xml" ContentType="application/vnd.openxmlformats-officedocument.drawingml.chart+xml"/>
  <Override PartName="/ppt/notesSlides/notesSlide31.xml" ContentType="application/vnd.openxmlformats-officedocument.presentationml.notesSlide+xml"/>
  <Override PartName="/ppt/charts/chart11.xml" ContentType="application/vnd.openxmlformats-officedocument.drawingml.chart+xml"/>
  <Override PartName="/ppt/theme/themeOverride2.xml" ContentType="application/vnd.openxmlformats-officedocument.themeOverride+xml"/>
  <Override PartName="/ppt/notesSlides/notesSlide32.xml" ContentType="application/vnd.openxmlformats-officedocument.presentationml.notesSlide+xml"/>
  <Override PartName="/ppt/charts/chart12.xml" ContentType="application/vnd.openxmlformats-officedocument.drawingml.chart+xml"/>
  <Override PartName="/ppt/notesSlides/notesSlide33.xml" ContentType="application/vnd.openxmlformats-officedocument.presentationml.notesSlide+xml"/>
  <Override PartName="/ppt/charts/chart13.xml" ContentType="application/vnd.openxmlformats-officedocument.drawingml.chart+xml"/>
  <Override PartName="/ppt/notesSlides/notesSlide34.xml" ContentType="application/vnd.openxmlformats-officedocument.presentationml.notesSlide+xml"/>
  <Override PartName="/ppt/charts/chart14.xml" ContentType="application/vnd.openxmlformats-officedocument.drawingml.chart+xml"/>
  <Override PartName="/ppt/notesSlides/notesSlide35.xml" ContentType="application/vnd.openxmlformats-officedocument.presentationml.notesSlide+xml"/>
  <Override PartName="/ppt/charts/chart15.xml" ContentType="application/vnd.openxmlformats-officedocument.drawingml.chart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256" r:id="rId2"/>
    <p:sldId id="361" r:id="rId3"/>
    <p:sldId id="359" r:id="rId4"/>
    <p:sldId id="362" r:id="rId5"/>
    <p:sldId id="363" r:id="rId6"/>
    <p:sldId id="364" r:id="rId7"/>
    <p:sldId id="398" r:id="rId8"/>
    <p:sldId id="366" r:id="rId9"/>
    <p:sldId id="367" r:id="rId10"/>
    <p:sldId id="374" r:id="rId11"/>
    <p:sldId id="375" r:id="rId12"/>
    <p:sldId id="368" r:id="rId13"/>
    <p:sldId id="372" r:id="rId14"/>
    <p:sldId id="373" r:id="rId15"/>
    <p:sldId id="376" r:id="rId16"/>
    <p:sldId id="380" r:id="rId17"/>
    <p:sldId id="377" r:id="rId18"/>
    <p:sldId id="378" r:id="rId19"/>
    <p:sldId id="379" r:id="rId20"/>
    <p:sldId id="388" r:id="rId21"/>
    <p:sldId id="381" r:id="rId22"/>
    <p:sldId id="382" r:id="rId23"/>
    <p:sldId id="383" r:id="rId24"/>
    <p:sldId id="384" r:id="rId25"/>
    <p:sldId id="385" r:id="rId26"/>
    <p:sldId id="386" r:id="rId27"/>
    <p:sldId id="387" r:id="rId28"/>
    <p:sldId id="389" r:id="rId29"/>
    <p:sldId id="390" r:id="rId30"/>
    <p:sldId id="391" r:id="rId31"/>
    <p:sldId id="394" r:id="rId32"/>
    <p:sldId id="392" r:id="rId33"/>
    <p:sldId id="393" r:id="rId34"/>
    <p:sldId id="395" r:id="rId35"/>
    <p:sldId id="396" r:id="rId36"/>
    <p:sldId id="402" r:id="rId37"/>
    <p:sldId id="403" r:id="rId38"/>
    <p:sldId id="404" r:id="rId39"/>
    <p:sldId id="406" r:id="rId40"/>
    <p:sldId id="405" r:id="rId41"/>
    <p:sldId id="407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8B01"/>
    <a:srgbClr val="FFD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331" autoAdjust="0"/>
  </p:normalViewPr>
  <p:slideViewPr>
    <p:cSldViewPr snapToGrid="0" snapToObjects="1">
      <p:cViewPr varScale="1">
        <p:scale>
          <a:sx n="63" d="100"/>
          <a:sy n="63" d="100"/>
        </p:scale>
        <p:origin x="-154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viewProps" Target="viewProps.xml"/><Relationship Id="rId47" Type="http://schemas.openxmlformats.org/officeDocument/2006/relationships/theme" Target="theme/theme1.xml"/><Relationship Id="rId48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printerSettings" Target="printerSettings/printerSettings1.bin"/><Relationship Id="rId45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oleObject" Target="Macintosh%20HD:Users:gary.monk:Desktop:Personal:BLOGS:QS:QS%20HRV%20DATAv8.xlsx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oleObject" Target="Macintosh%20HD:Users:gary.monk:Desktop:Personal:BLOGS:QS:QS%20HRV%20DATAv8.xlsx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gary.monk:Desktop:Personal:BLOGS:QS:QS%20HRV%20DATAv8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Sheet5!$F$43:$F$44</c:f>
              <c:strCache>
                <c:ptCount val="2"/>
                <c:pt idx="0">
                  <c:v>work</c:v>
                </c:pt>
                <c:pt idx="1">
                  <c:v>f-work</c:v>
                </c:pt>
              </c:strCache>
            </c:strRef>
          </c:cat>
          <c:val>
            <c:numRef>
              <c:f>Sheet5!$H$43:$H$44</c:f>
              <c:numCache>
                <c:formatCode>General</c:formatCode>
                <c:ptCount val="2"/>
                <c:pt idx="0">
                  <c:v>1.1</c:v>
                </c:pt>
                <c:pt idx="1">
                  <c:v>2.9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73894648"/>
        <c:axId val="473899752"/>
      </c:barChart>
      <c:catAx>
        <c:axId val="473894648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2000" b="1"/>
            </a:pPr>
            <a:endParaRPr lang="en-US"/>
          </a:p>
        </c:txPr>
        <c:crossAx val="473899752"/>
        <c:crosses val="autoZero"/>
        <c:auto val="1"/>
        <c:lblAlgn val="ctr"/>
        <c:lblOffset val="100"/>
        <c:noMultiLvlLbl val="0"/>
      </c:catAx>
      <c:valAx>
        <c:axId val="47389975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473894648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pieChart>
        <c:varyColors val="1"/>
        <c:ser>
          <c:idx val="0"/>
          <c:order val="0"/>
          <c:cat>
            <c:strRef>
              <c:f>Sheet5!$D$92:$D$101</c:f>
              <c:strCache>
                <c:ptCount val="10"/>
                <c:pt idx="0">
                  <c:v>Focus-Visualise</c:v>
                </c:pt>
                <c:pt idx="1">
                  <c:v>Audio-Relax</c:v>
                </c:pt>
                <c:pt idx="2">
                  <c:v>Audio-Work</c:v>
                </c:pt>
                <c:pt idx="3">
                  <c:v>Audio-Meditation</c:v>
                </c:pt>
                <c:pt idx="4">
                  <c:v>Touch-Relax</c:v>
                </c:pt>
                <c:pt idx="5">
                  <c:v>Touch Work</c:v>
                </c:pt>
                <c:pt idx="6">
                  <c:v>Touch Meditation</c:v>
                </c:pt>
                <c:pt idx="7">
                  <c:v>Non-Focus-Relax</c:v>
                </c:pt>
                <c:pt idx="8">
                  <c:v>Non-Focus-Work</c:v>
                </c:pt>
                <c:pt idx="9">
                  <c:v>Non-Focus-Meditation</c:v>
                </c:pt>
              </c:strCache>
            </c:strRef>
          </c:cat>
          <c:val>
            <c:numRef>
              <c:f>Sheet5!$E$92:$E$101</c:f>
              <c:numCache>
                <c:formatCode>General</c:formatCode>
                <c:ptCount val="10"/>
                <c:pt idx="0">
                  <c:v>314.0</c:v>
                </c:pt>
                <c:pt idx="1">
                  <c:v>595.0</c:v>
                </c:pt>
                <c:pt idx="2">
                  <c:v>3446.0</c:v>
                </c:pt>
                <c:pt idx="3">
                  <c:v>417.0</c:v>
                </c:pt>
                <c:pt idx="4">
                  <c:v>191.0</c:v>
                </c:pt>
                <c:pt idx="5">
                  <c:v>1404.0</c:v>
                </c:pt>
                <c:pt idx="6">
                  <c:v>33.0</c:v>
                </c:pt>
                <c:pt idx="7">
                  <c:v>415.0</c:v>
                </c:pt>
                <c:pt idx="8">
                  <c:v>755.0</c:v>
                </c:pt>
                <c:pt idx="9">
                  <c:v>2329.0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>
            <a:defRPr sz="20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pieChart>
        <c:varyColors val="1"/>
        <c:ser>
          <c:idx val="0"/>
          <c:order val="0"/>
          <c:cat>
            <c:strRef>
              <c:f>Sheet5!$D$92:$D$101</c:f>
              <c:strCache>
                <c:ptCount val="10"/>
                <c:pt idx="0">
                  <c:v>Focus-Visualise</c:v>
                </c:pt>
                <c:pt idx="1">
                  <c:v>Audio-Relax</c:v>
                </c:pt>
                <c:pt idx="2">
                  <c:v>Audio-Work</c:v>
                </c:pt>
                <c:pt idx="3">
                  <c:v>Audio-Meditation</c:v>
                </c:pt>
                <c:pt idx="4">
                  <c:v>Touch-Relax</c:v>
                </c:pt>
                <c:pt idx="5">
                  <c:v>Touch Work</c:v>
                </c:pt>
                <c:pt idx="6">
                  <c:v>Touch Meditation</c:v>
                </c:pt>
                <c:pt idx="7">
                  <c:v>Non-Focus-Relax</c:v>
                </c:pt>
                <c:pt idx="8">
                  <c:v>Non-Focus-Work</c:v>
                </c:pt>
                <c:pt idx="9">
                  <c:v>Non-Focus-Meditation</c:v>
                </c:pt>
              </c:strCache>
            </c:strRef>
          </c:cat>
          <c:val>
            <c:numRef>
              <c:f>Sheet5!$E$92:$E$101</c:f>
              <c:numCache>
                <c:formatCode>General</c:formatCode>
                <c:ptCount val="10"/>
                <c:pt idx="0">
                  <c:v>314.0</c:v>
                </c:pt>
                <c:pt idx="1">
                  <c:v>595.0</c:v>
                </c:pt>
                <c:pt idx="2">
                  <c:v>3446.0</c:v>
                </c:pt>
                <c:pt idx="3">
                  <c:v>417.0</c:v>
                </c:pt>
                <c:pt idx="4">
                  <c:v>191.0</c:v>
                </c:pt>
                <c:pt idx="5">
                  <c:v>1404.0</c:v>
                </c:pt>
                <c:pt idx="6">
                  <c:v>33.0</c:v>
                </c:pt>
                <c:pt idx="7">
                  <c:v>415.0</c:v>
                </c:pt>
                <c:pt idx="8">
                  <c:v>755.0</c:v>
                </c:pt>
                <c:pt idx="9">
                  <c:v>2329.0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  <c:txPr>
        <a:bodyPr/>
        <a:lstStyle/>
        <a:p>
          <a:pPr>
            <a:defRPr sz="2000" b="1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stacked"/>
        <c:varyColors val="0"/>
        <c:ser>
          <c:idx val="0"/>
          <c:order val="0"/>
          <c:invertIfNegative val="0"/>
          <c:dLbls>
            <c:txPr>
              <a:bodyPr/>
              <a:lstStyle/>
              <a:p>
                <a:pPr>
                  <a:defRPr sz="16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Sheet7!$J$3:$J$5</c:f>
              <c:strCache>
                <c:ptCount val="3"/>
                <c:pt idx="0">
                  <c:v>1 to 1.9</c:v>
                </c:pt>
                <c:pt idx="1">
                  <c:v>2 to 2.9</c:v>
                </c:pt>
                <c:pt idx="2">
                  <c:v>3 +</c:v>
                </c:pt>
              </c:strCache>
            </c:strRef>
          </c:cat>
          <c:val>
            <c:numRef>
              <c:f>Sheet7!$K$3:$K$5</c:f>
              <c:numCache>
                <c:formatCode>0.0</c:formatCode>
                <c:ptCount val="3"/>
                <c:pt idx="0">
                  <c:v>7.5</c:v>
                </c:pt>
                <c:pt idx="1">
                  <c:v>8.0</c:v>
                </c:pt>
                <c:pt idx="2">
                  <c:v>8.4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65015608"/>
        <c:axId val="529204936"/>
      </c:barChart>
      <c:catAx>
        <c:axId val="565015608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2000" b="1"/>
            </a:pPr>
            <a:endParaRPr lang="en-US"/>
          </a:p>
        </c:txPr>
        <c:crossAx val="529204936"/>
        <c:crosses val="autoZero"/>
        <c:auto val="1"/>
        <c:lblAlgn val="ctr"/>
        <c:lblOffset val="100"/>
        <c:noMultiLvlLbl val="0"/>
      </c:catAx>
      <c:valAx>
        <c:axId val="529204936"/>
        <c:scaling>
          <c:orientation val="minMax"/>
          <c:min val="0.0"/>
        </c:scaling>
        <c:delete val="0"/>
        <c:axPos val="l"/>
        <c:majorGridlines/>
        <c:numFmt formatCode="0.0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565015608"/>
        <c:crosses val="autoZero"/>
        <c:crossBetween val="between"/>
      </c:valAx>
      <c:spPr>
        <a:noFill/>
        <a:ln w="25400">
          <a:noFill/>
        </a:ln>
      </c:spPr>
    </c:plotArea>
    <c:plotVisOnly val="1"/>
    <c:dispBlanksAs val="gap"/>
    <c:showDLblsOverMax val="0"/>
  </c:chart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Meditation Minutes / week</a:t>
            </a:r>
          </a:p>
        </c:rich>
      </c:tx>
      <c:layout/>
      <c:overlay val="0"/>
    </c:title>
    <c:autoTitleDeleted val="0"/>
    <c:plotArea>
      <c:layout/>
      <c:barChart>
        <c:barDir val="col"/>
        <c:grouping val="stacked"/>
        <c:varyColors val="0"/>
        <c:ser>
          <c:idx val="1"/>
          <c:order val="0"/>
          <c:tx>
            <c:v>Meditation Minutes</c:v>
          </c:tx>
          <c:invertIfNegative val="0"/>
          <c:val>
            <c:numRef>
              <c:f>Sheet8!$E$124:$E$140</c:f>
              <c:numCache>
                <c:formatCode>General</c:formatCode>
                <c:ptCount val="17"/>
                <c:pt idx="0">
                  <c:v>10.0</c:v>
                </c:pt>
                <c:pt idx="1">
                  <c:v>21.0</c:v>
                </c:pt>
                <c:pt idx="2">
                  <c:v>43.0</c:v>
                </c:pt>
                <c:pt idx="3">
                  <c:v>105.0</c:v>
                </c:pt>
                <c:pt idx="4">
                  <c:v>33.0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32.0</c:v>
                </c:pt>
                <c:pt idx="9">
                  <c:v>347.0</c:v>
                </c:pt>
                <c:pt idx="10">
                  <c:v>253.0</c:v>
                </c:pt>
                <c:pt idx="11">
                  <c:v>137.0</c:v>
                </c:pt>
                <c:pt idx="12">
                  <c:v>137.0</c:v>
                </c:pt>
                <c:pt idx="13">
                  <c:v>102.0</c:v>
                </c:pt>
                <c:pt idx="14">
                  <c:v>237.0</c:v>
                </c:pt>
                <c:pt idx="15">
                  <c:v>377.0</c:v>
                </c:pt>
                <c:pt idx="16">
                  <c:v>424.0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73989160"/>
        <c:axId val="431222984"/>
      </c:barChart>
      <c:catAx>
        <c:axId val="67398916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431222984"/>
        <c:crosses val="autoZero"/>
        <c:auto val="1"/>
        <c:lblAlgn val="ctr"/>
        <c:lblOffset val="100"/>
        <c:noMultiLvlLbl val="0"/>
      </c:catAx>
      <c:valAx>
        <c:axId val="43122298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67398916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1"/>
          <c:order val="0"/>
          <c:tx>
            <c:v>Meditation (mins)</c:v>
          </c:tx>
          <c:marker>
            <c:symbol val="none"/>
          </c:marker>
          <c:val>
            <c:numRef>
              <c:f>Sheet8!$F$161:$F$215</c:f>
              <c:numCache>
                <c:formatCode>0</c:formatCode>
                <c:ptCount val="55"/>
                <c:pt idx="0">
                  <c:v>20.25</c:v>
                </c:pt>
                <c:pt idx="1">
                  <c:v>40.0</c:v>
                </c:pt>
                <c:pt idx="2">
                  <c:v>104.0</c:v>
                </c:pt>
                <c:pt idx="3">
                  <c:v>46.0</c:v>
                </c:pt>
                <c:pt idx="4">
                  <c:v>76.0</c:v>
                </c:pt>
                <c:pt idx="5">
                  <c:v>87.0</c:v>
                </c:pt>
                <c:pt idx="6">
                  <c:v>60.0</c:v>
                </c:pt>
                <c:pt idx="7">
                  <c:v>39.5</c:v>
                </c:pt>
                <c:pt idx="8">
                  <c:v>21.5</c:v>
                </c:pt>
                <c:pt idx="9">
                  <c:v>35.0</c:v>
                </c:pt>
                <c:pt idx="10">
                  <c:v>0.0</c:v>
                </c:pt>
                <c:pt idx="11">
                  <c:v>10.75</c:v>
                </c:pt>
                <c:pt idx="12">
                  <c:v>0.0</c:v>
                </c:pt>
                <c:pt idx="13">
                  <c:v>29.0</c:v>
                </c:pt>
                <c:pt idx="14">
                  <c:v>20.0</c:v>
                </c:pt>
                <c:pt idx="15">
                  <c:v>25.0</c:v>
                </c:pt>
                <c:pt idx="16">
                  <c:v>13.0</c:v>
                </c:pt>
                <c:pt idx="17">
                  <c:v>11.5</c:v>
                </c:pt>
                <c:pt idx="18">
                  <c:v>40.0</c:v>
                </c:pt>
                <c:pt idx="19">
                  <c:v>43.0</c:v>
                </c:pt>
                <c:pt idx="20">
                  <c:v>31.0</c:v>
                </c:pt>
                <c:pt idx="21">
                  <c:v>15.5</c:v>
                </c:pt>
                <c:pt idx="22">
                  <c:v>18.5</c:v>
                </c:pt>
                <c:pt idx="23">
                  <c:v>30.0</c:v>
                </c:pt>
                <c:pt idx="24">
                  <c:v>0.0</c:v>
                </c:pt>
                <c:pt idx="25">
                  <c:v>0.0</c:v>
                </c:pt>
                <c:pt idx="26">
                  <c:v>18.25</c:v>
                </c:pt>
                <c:pt idx="27">
                  <c:v>0.0</c:v>
                </c:pt>
                <c:pt idx="28">
                  <c:v>0.0</c:v>
                </c:pt>
                <c:pt idx="29">
                  <c:v>8.25</c:v>
                </c:pt>
                <c:pt idx="30">
                  <c:v>0.0</c:v>
                </c:pt>
                <c:pt idx="31">
                  <c:v>7.75</c:v>
                </c:pt>
                <c:pt idx="32">
                  <c:v>68.0</c:v>
                </c:pt>
                <c:pt idx="33">
                  <c:v>45.0</c:v>
                </c:pt>
                <c:pt idx="34">
                  <c:v>30.0</c:v>
                </c:pt>
                <c:pt idx="35">
                  <c:v>18.25</c:v>
                </c:pt>
                <c:pt idx="36">
                  <c:v>52.0</c:v>
                </c:pt>
                <c:pt idx="37">
                  <c:v>0.0</c:v>
                </c:pt>
                <c:pt idx="38">
                  <c:v>0.0</c:v>
                </c:pt>
                <c:pt idx="39">
                  <c:v>92.0</c:v>
                </c:pt>
                <c:pt idx="40">
                  <c:v>110.0</c:v>
                </c:pt>
                <c:pt idx="41">
                  <c:v>51.0</c:v>
                </c:pt>
                <c:pt idx="42">
                  <c:v>73.0</c:v>
                </c:pt>
                <c:pt idx="43">
                  <c:v>0.0</c:v>
                </c:pt>
                <c:pt idx="44">
                  <c:v>41.0</c:v>
                </c:pt>
                <c:pt idx="45">
                  <c:v>12.25</c:v>
                </c:pt>
                <c:pt idx="46">
                  <c:v>91.0</c:v>
                </c:pt>
                <c:pt idx="47">
                  <c:v>106.0</c:v>
                </c:pt>
                <c:pt idx="48">
                  <c:v>66.0</c:v>
                </c:pt>
                <c:pt idx="49">
                  <c:v>47.0</c:v>
                </c:pt>
                <c:pt idx="50">
                  <c:v>56.0</c:v>
                </c:pt>
                <c:pt idx="51">
                  <c:v>42.0</c:v>
                </c:pt>
                <c:pt idx="52">
                  <c:v>48.0</c:v>
                </c:pt>
                <c:pt idx="53">
                  <c:v>59.0</c:v>
                </c:pt>
                <c:pt idx="54">
                  <c:v>73.0</c:v>
                </c:pt>
              </c:numCache>
            </c:numRef>
          </c:val>
          <c:smooth val="0"/>
        </c:ser>
        <c:ser>
          <c:idx val="2"/>
          <c:order val="1"/>
          <c:tx>
            <c:v>Energy %</c:v>
          </c:tx>
          <c:marker>
            <c:symbol val="none"/>
          </c:marker>
          <c:val>
            <c:numRef>
              <c:f>Sheet8!$H$161:$H$215</c:f>
              <c:numCache>
                <c:formatCode>General</c:formatCode>
                <c:ptCount val="55"/>
                <c:pt idx="0">
                  <c:v>80.0</c:v>
                </c:pt>
                <c:pt idx="1">
                  <c:v>70.0</c:v>
                </c:pt>
                <c:pt idx="2">
                  <c:v>70.0</c:v>
                </c:pt>
                <c:pt idx="3">
                  <c:v>60.0</c:v>
                </c:pt>
                <c:pt idx="4">
                  <c:v>80.0</c:v>
                </c:pt>
                <c:pt idx="5">
                  <c:v>70.0</c:v>
                </c:pt>
                <c:pt idx="6">
                  <c:v>80.0</c:v>
                </c:pt>
                <c:pt idx="7">
                  <c:v>80.0</c:v>
                </c:pt>
                <c:pt idx="8">
                  <c:v>60.0</c:v>
                </c:pt>
                <c:pt idx="9">
                  <c:v>50.0</c:v>
                </c:pt>
                <c:pt idx="10">
                  <c:v>60.0</c:v>
                </c:pt>
                <c:pt idx="11">
                  <c:v>60.0</c:v>
                </c:pt>
                <c:pt idx="12">
                  <c:v>60.0</c:v>
                </c:pt>
                <c:pt idx="13">
                  <c:v>60.0</c:v>
                </c:pt>
                <c:pt idx="14">
                  <c:v>60.0</c:v>
                </c:pt>
                <c:pt idx="15">
                  <c:v>50.0</c:v>
                </c:pt>
                <c:pt idx="16">
                  <c:v>60.0</c:v>
                </c:pt>
                <c:pt idx="17">
                  <c:v>60.0</c:v>
                </c:pt>
                <c:pt idx="18">
                  <c:v>40.0</c:v>
                </c:pt>
                <c:pt idx="19">
                  <c:v>50.0</c:v>
                </c:pt>
                <c:pt idx="20">
                  <c:v>50.0</c:v>
                </c:pt>
                <c:pt idx="21">
                  <c:v>60.0</c:v>
                </c:pt>
                <c:pt idx="22">
                  <c:v>70.0</c:v>
                </c:pt>
                <c:pt idx="23">
                  <c:v>60.0</c:v>
                </c:pt>
                <c:pt idx="24">
                  <c:v>60.0</c:v>
                </c:pt>
                <c:pt idx="25">
                  <c:v>60.0</c:v>
                </c:pt>
                <c:pt idx="26">
                  <c:v>60.0</c:v>
                </c:pt>
                <c:pt idx="27">
                  <c:v>45.0</c:v>
                </c:pt>
                <c:pt idx="28">
                  <c:v>60.0</c:v>
                </c:pt>
                <c:pt idx="29">
                  <c:v>70.0</c:v>
                </c:pt>
                <c:pt idx="30">
                  <c:v>60.0</c:v>
                </c:pt>
                <c:pt idx="31">
                  <c:v>60.0</c:v>
                </c:pt>
                <c:pt idx="32">
                  <c:v>60.0</c:v>
                </c:pt>
                <c:pt idx="33">
                  <c:v>60.0</c:v>
                </c:pt>
                <c:pt idx="34">
                  <c:v>50.0</c:v>
                </c:pt>
                <c:pt idx="35">
                  <c:v>60.0</c:v>
                </c:pt>
                <c:pt idx="36">
                  <c:v>50.0</c:v>
                </c:pt>
                <c:pt idx="37">
                  <c:v>60.0</c:v>
                </c:pt>
                <c:pt idx="38">
                  <c:v>60.0</c:v>
                </c:pt>
                <c:pt idx="39">
                  <c:v>60.0</c:v>
                </c:pt>
                <c:pt idx="40">
                  <c:v>80.0</c:v>
                </c:pt>
                <c:pt idx="41">
                  <c:v>70.0</c:v>
                </c:pt>
                <c:pt idx="42">
                  <c:v>60.0</c:v>
                </c:pt>
                <c:pt idx="43">
                  <c:v>60.0</c:v>
                </c:pt>
                <c:pt idx="44">
                  <c:v>80.0</c:v>
                </c:pt>
                <c:pt idx="45">
                  <c:v>80.0</c:v>
                </c:pt>
                <c:pt idx="46">
                  <c:v>80.0</c:v>
                </c:pt>
                <c:pt idx="47">
                  <c:v>80.0</c:v>
                </c:pt>
                <c:pt idx="48">
                  <c:v>80.0</c:v>
                </c:pt>
                <c:pt idx="49">
                  <c:v>80.0</c:v>
                </c:pt>
                <c:pt idx="50">
                  <c:v>80.0</c:v>
                </c:pt>
                <c:pt idx="51">
                  <c:v>80.0</c:v>
                </c:pt>
                <c:pt idx="52">
                  <c:v>75.0</c:v>
                </c:pt>
                <c:pt idx="53">
                  <c:v>80.0</c:v>
                </c:pt>
                <c:pt idx="54">
                  <c:v>75.0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61603656"/>
        <c:axId val="576478168"/>
      </c:lineChart>
      <c:catAx>
        <c:axId val="56160365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576478168"/>
        <c:crosses val="autoZero"/>
        <c:auto val="1"/>
        <c:lblAlgn val="ctr"/>
        <c:lblOffset val="100"/>
        <c:noMultiLvlLbl val="0"/>
      </c:catAx>
      <c:valAx>
        <c:axId val="576478168"/>
        <c:scaling>
          <c:orientation val="minMax"/>
        </c:scaling>
        <c:delete val="0"/>
        <c:axPos val="l"/>
        <c:majorGridlines/>
        <c:numFmt formatCode="0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561603656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4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v>Energy</c:v>
          </c:tx>
          <c:marker>
            <c:symbol val="none"/>
          </c:marker>
          <c:val>
            <c:numRef>
              <c:f>Sheet8!$F$134:$F$140</c:f>
              <c:numCache>
                <c:formatCode>General</c:formatCode>
                <c:ptCount val="7"/>
                <c:pt idx="0">
                  <c:v>6.57</c:v>
                </c:pt>
                <c:pt idx="1">
                  <c:v>5.57</c:v>
                </c:pt>
                <c:pt idx="2">
                  <c:v>5.85</c:v>
                </c:pt>
                <c:pt idx="3">
                  <c:v>5.92</c:v>
                </c:pt>
                <c:pt idx="4">
                  <c:v>5.71</c:v>
                </c:pt>
                <c:pt idx="5">
                  <c:v>7.28</c:v>
                </c:pt>
                <c:pt idx="6">
                  <c:v>7.93</c:v>
                </c:pt>
              </c:numCache>
            </c:numRef>
          </c:val>
          <c:smooth val="0"/>
        </c:ser>
        <c:ser>
          <c:idx val="1"/>
          <c:order val="1"/>
          <c:tx>
            <c:v>Meditation</c:v>
          </c:tx>
          <c:marker>
            <c:symbol val="none"/>
          </c:marker>
          <c:val>
            <c:numRef>
              <c:f>Sheet8!$G$134:$G$140</c:f>
              <c:numCache>
                <c:formatCode>0.00</c:formatCode>
                <c:ptCount val="7"/>
                <c:pt idx="0">
                  <c:v>5.966981132075472</c:v>
                </c:pt>
                <c:pt idx="1">
                  <c:v>3.231132075471698</c:v>
                </c:pt>
                <c:pt idx="2">
                  <c:v>3.231132075471698</c:v>
                </c:pt>
                <c:pt idx="3">
                  <c:v>2.40566037735849</c:v>
                </c:pt>
                <c:pt idx="4">
                  <c:v>5.589622641509434</c:v>
                </c:pt>
                <c:pt idx="5">
                  <c:v>8.891509433962264</c:v>
                </c:pt>
                <c:pt idx="6">
                  <c:v>10.0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16460648"/>
        <c:axId val="576351192"/>
      </c:lineChart>
      <c:catAx>
        <c:axId val="616460648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576351192"/>
        <c:crosses val="autoZero"/>
        <c:auto val="1"/>
        <c:lblAlgn val="ctr"/>
        <c:lblOffset val="100"/>
        <c:noMultiLvlLbl val="0"/>
      </c:catAx>
      <c:valAx>
        <c:axId val="576351192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616460648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6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Sheet5!$F$43</c:f>
              <c:strCache>
                <c:ptCount val="1"/>
                <c:pt idx="0">
                  <c:v>work</c:v>
                </c:pt>
              </c:strCache>
            </c:strRef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val>
            <c:numRef>
              <c:f>Sheet5!$G$43:$H$43</c:f>
              <c:numCache>
                <c:formatCode>General</c:formatCode>
                <c:ptCount val="2"/>
                <c:pt idx="0">
                  <c:v>6.5</c:v>
                </c:pt>
                <c:pt idx="1">
                  <c:v>1.1</c:v>
                </c:pt>
              </c:numCache>
            </c:numRef>
          </c:val>
        </c:ser>
        <c:ser>
          <c:idx val="1"/>
          <c:order val="1"/>
          <c:tx>
            <c:strRef>
              <c:f>Sheet5!$F$44</c:f>
              <c:strCache>
                <c:ptCount val="1"/>
                <c:pt idx="0">
                  <c:v>f-work</c:v>
                </c:pt>
              </c:strCache>
            </c:strRef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val>
            <c:numRef>
              <c:f>Sheet5!$G$44:$H$44</c:f>
              <c:numCache>
                <c:formatCode>General</c:formatCode>
                <c:ptCount val="2"/>
                <c:pt idx="0">
                  <c:v>7.6</c:v>
                </c:pt>
                <c:pt idx="1">
                  <c:v>2.9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17108472"/>
        <c:axId val="517377784"/>
      </c:barChart>
      <c:catAx>
        <c:axId val="517108472"/>
        <c:scaling>
          <c:orientation val="minMax"/>
        </c:scaling>
        <c:delete val="1"/>
        <c:axPos val="b"/>
        <c:majorTickMark val="out"/>
        <c:minorTickMark val="none"/>
        <c:tickLblPos val="nextTo"/>
        <c:crossAx val="517377784"/>
        <c:crosses val="autoZero"/>
        <c:auto val="1"/>
        <c:lblAlgn val="ctr"/>
        <c:lblOffset val="100"/>
        <c:noMultiLvlLbl val="0"/>
      </c:catAx>
      <c:valAx>
        <c:axId val="517377784"/>
        <c:scaling>
          <c:orientation val="minMax"/>
        </c:scaling>
        <c:delete val="0"/>
        <c:axPos val="l"/>
        <c:majorGridlines>
          <c:spPr>
            <a:ln w="0"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517108472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6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dLbls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sz="1200"/>
                      <a:t>3.0</a:t>
                    </a:r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Sheet5!$F$45:$F$46</c:f>
              <c:strCache>
                <c:ptCount val="2"/>
                <c:pt idx="0">
                  <c:v>relax</c:v>
                </c:pt>
                <c:pt idx="1">
                  <c:v>f-relax</c:v>
                </c:pt>
              </c:strCache>
            </c:strRef>
          </c:cat>
          <c:val>
            <c:numRef>
              <c:f>Sheet5!$H$45:$H$46</c:f>
              <c:numCache>
                <c:formatCode>General</c:formatCode>
                <c:ptCount val="2"/>
                <c:pt idx="0">
                  <c:v>1.3</c:v>
                </c:pt>
                <c:pt idx="1">
                  <c:v>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29183880"/>
        <c:axId val="517425960"/>
      </c:barChart>
      <c:catAx>
        <c:axId val="52918388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2000" b="1"/>
            </a:pPr>
            <a:endParaRPr lang="en-US"/>
          </a:p>
        </c:txPr>
        <c:crossAx val="517425960"/>
        <c:crosses val="autoZero"/>
        <c:auto val="1"/>
        <c:lblAlgn val="ctr"/>
        <c:lblOffset val="100"/>
        <c:noMultiLvlLbl val="0"/>
      </c:catAx>
      <c:valAx>
        <c:axId val="517425960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52918388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Sheet5!$F$45</c:f>
              <c:strCache>
                <c:ptCount val="1"/>
                <c:pt idx="0">
                  <c:v>relax</c:v>
                </c:pt>
              </c:strCache>
            </c:strRef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val>
            <c:numRef>
              <c:f>Sheet5!$G$45:$H$45</c:f>
              <c:numCache>
                <c:formatCode>General</c:formatCode>
                <c:ptCount val="2"/>
                <c:pt idx="0">
                  <c:v>7.3</c:v>
                </c:pt>
                <c:pt idx="1">
                  <c:v>1.3</c:v>
                </c:pt>
              </c:numCache>
            </c:numRef>
          </c:val>
        </c:ser>
        <c:ser>
          <c:idx val="1"/>
          <c:order val="1"/>
          <c:tx>
            <c:strRef>
              <c:f>Sheet5!$F$46</c:f>
              <c:strCache>
                <c:ptCount val="1"/>
                <c:pt idx="0">
                  <c:v>f-relax</c:v>
                </c:pt>
              </c:strCache>
            </c:strRef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val>
            <c:numRef>
              <c:f>Sheet5!$G$46:$H$46</c:f>
              <c:numCache>
                <c:formatCode>General</c:formatCode>
                <c:ptCount val="2"/>
                <c:pt idx="0">
                  <c:v>8.0</c:v>
                </c:pt>
                <c:pt idx="1">
                  <c:v>3.0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43477240"/>
        <c:axId val="541845912"/>
      </c:barChart>
      <c:catAx>
        <c:axId val="543477240"/>
        <c:scaling>
          <c:orientation val="minMax"/>
        </c:scaling>
        <c:delete val="1"/>
        <c:axPos val="b"/>
        <c:majorTickMark val="out"/>
        <c:minorTickMark val="none"/>
        <c:tickLblPos val="nextTo"/>
        <c:crossAx val="541845912"/>
        <c:crosses val="autoZero"/>
        <c:auto val="1"/>
        <c:lblAlgn val="ctr"/>
        <c:lblOffset val="100"/>
        <c:noMultiLvlLbl val="0"/>
      </c:catAx>
      <c:valAx>
        <c:axId val="541845912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543477240"/>
        <c:crosses val="autoZero"/>
        <c:crossBetween val="between"/>
      </c:valAx>
      <c:spPr>
        <a:ln>
          <a:noFill/>
        </a:ln>
      </c:spPr>
    </c:plotArea>
    <c:legend>
      <c:legendPos val="r"/>
      <c:layout/>
      <c:overlay val="0"/>
      <c:txPr>
        <a:bodyPr/>
        <a:lstStyle/>
        <a:p>
          <a:pPr>
            <a:defRPr sz="16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Sheet5!$F$47:$F$48</c:f>
              <c:strCache>
                <c:ptCount val="2"/>
                <c:pt idx="0">
                  <c:v>meditate</c:v>
                </c:pt>
                <c:pt idx="1">
                  <c:v>f-meditate</c:v>
                </c:pt>
              </c:strCache>
            </c:strRef>
          </c:cat>
          <c:val>
            <c:numRef>
              <c:f>Sheet5!$H$47:$H$48</c:f>
              <c:numCache>
                <c:formatCode>General</c:formatCode>
                <c:ptCount val="2"/>
                <c:pt idx="0">
                  <c:v>2.1</c:v>
                </c:pt>
                <c:pt idx="1">
                  <c:v>4.2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420783320"/>
        <c:axId val="541911256"/>
      </c:barChart>
      <c:catAx>
        <c:axId val="42078332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2000" b="1"/>
            </a:pPr>
            <a:endParaRPr lang="en-US"/>
          </a:p>
        </c:txPr>
        <c:crossAx val="541911256"/>
        <c:crosses val="autoZero"/>
        <c:auto val="1"/>
        <c:lblAlgn val="ctr"/>
        <c:lblOffset val="100"/>
        <c:noMultiLvlLbl val="0"/>
      </c:catAx>
      <c:valAx>
        <c:axId val="54191125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420783320"/>
        <c:crosses val="autoZero"/>
        <c:crossBetween val="between"/>
      </c:valAx>
    </c:plotArea>
    <c:plotVisOnly val="1"/>
    <c:dispBlanksAs val="gap"/>
    <c:showDLblsOverMax val="0"/>
  </c:chart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Sheet5!$F$47</c:f>
              <c:strCache>
                <c:ptCount val="1"/>
                <c:pt idx="0">
                  <c:v>meditate</c:v>
                </c:pt>
              </c:strCache>
            </c:strRef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val>
            <c:numRef>
              <c:f>Sheet5!$G$47:$H$47</c:f>
              <c:numCache>
                <c:formatCode>General</c:formatCode>
                <c:ptCount val="2"/>
                <c:pt idx="0">
                  <c:v>7.8</c:v>
                </c:pt>
                <c:pt idx="1">
                  <c:v>2.1</c:v>
                </c:pt>
              </c:numCache>
            </c:numRef>
          </c:val>
        </c:ser>
        <c:ser>
          <c:idx val="1"/>
          <c:order val="1"/>
          <c:tx>
            <c:strRef>
              <c:f>Sheet5!$F$48</c:f>
              <c:strCache>
                <c:ptCount val="1"/>
                <c:pt idx="0">
                  <c:v>f-meditate</c:v>
                </c:pt>
              </c:strCache>
            </c:strRef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val>
            <c:numRef>
              <c:f>Sheet5!$G$48:$H$48</c:f>
              <c:numCache>
                <c:formatCode>General</c:formatCode>
                <c:ptCount val="2"/>
                <c:pt idx="0">
                  <c:v>8.2</c:v>
                </c:pt>
                <c:pt idx="1">
                  <c:v>4.2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41191944"/>
        <c:axId val="541981992"/>
      </c:barChart>
      <c:catAx>
        <c:axId val="541191944"/>
        <c:scaling>
          <c:orientation val="minMax"/>
        </c:scaling>
        <c:delete val="1"/>
        <c:axPos val="b"/>
        <c:majorTickMark val="out"/>
        <c:minorTickMark val="none"/>
        <c:tickLblPos val="nextTo"/>
        <c:crossAx val="541981992"/>
        <c:crosses val="autoZero"/>
        <c:auto val="1"/>
        <c:lblAlgn val="ctr"/>
        <c:lblOffset val="100"/>
        <c:noMultiLvlLbl val="0"/>
      </c:catAx>
      <c:valAx>
        <c:axId val="541981992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541191944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2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Relax</c:v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Sheet5!$F$43:$F$48</c:f>
              <c:strCache>
                <c:ptCount val="6"/>
                <c:pt idx="0">
                  <c:v>work</c:v>
                </c:pt>
                <c:pt idx="1">
                  <c:v>f-work</c:v>
                </c:pt>
                <c:pt idx="2">
                  <c:v>relax</c:v>
                </c:pt>
                <c:pt idx="3">
                  <c:v>f-relax</c:v>
                </c:pt>
                <c:pt idx="4">
                  <c:v>meditate</c:v>
                </c:pt>
                <c:pt idx="5">
                  <c:v>f-meditate</c:v>
                </c:pt>
              </c:strCache>
            </c:strRef>
          </c:cat>
          <c:val>
            <c:numRef>
              <c:f>Sheet5!$G$43:$G$48</c:f>
              <c:numCache>
                <c:formatCode>General</c:formatCode>
                <c:ptCount val="6"/>
                <c:pt idx="0">
                  <c:v>6.5</c:v>
                </c:pt>
                <c:pt idx="1">
                  <c:v>7.6</c:v>
                </c:pt>
                <c:pt idx="2">
                  <c:v>7.3</c:v>
                </c:pt>
                <c:pt idx="3">
                  <c:v>8.0</c:v>
                </c:pt>
                <c:pt idx="4">
                  <c:v>7.8</c:v>
                </c:pt>
                <c:pt idx="5">
                  <c:v>8.2</c:v>
                </c:pt>
              </c:numCache>
            </c:numRef>
          </c:val>
        </c:ser>
        <c:ser>
          <c:idx val="1"/>
          <c:order val="1"/>
          <c:tx>
            <c:v>Coherence</c:v>
          </c:tx>
          <c:invertIfNegative val="0"/>
          <c:dLbls>
            <c:dLbl>
              <c:idx val="3"/>
              <c:layout/>
              <c:tx>
                <c:rich>
                  <a:bodyPr/>
                  <a:lstStyle/>
                  <a:p>
                    <a:r>
                      <a:rPr lang="en-US" smtClean="0"/>
                      <a:t>3.0</a:t>
                    </a:r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Sheet5!$F$43:$F$48</c:f>
              <c:strCache>
                <c:ptCount val="6"/>
                <c:pt idx="0">
                  <c:v>work</c:v>
                </c:pt>
                <c:pt idx="1">
                  <c:v>f-work</c:v>
                </c:pt>
                <c:pt idx="2">
                  <c:v>relax</c:v>
                </c:pt>
                <c:pt idx="3">
                  <c:v>f-relax</c:v>
                </c:pt>
                <c:pt idx="4">
                  <c:v>meditate</c:v>
                </c:pt>
                <c:pt idx="5">
                  <c:v>f-meditate</c:v>
                </c:pt>
              </c:strCache>
            </c:strRef>
          </c:cat>
          <c:val>
            <c:numRef>
              <c:f>Sheet5!$H$43:$H$48</c:f>
              <c:numCache>
                <c:formatCode>General</c:formatCode>
                <c:ptCount val="6"/>
                <c:pt idx="0">
                  <c:v>1.1</c:v>
                </c:pt>
                <c:pt idx="1">
                  <c:v>2.9</c:v>
                </c:pt>
                <c:pt idx="2">
                  <c:v>1.3</c:v>
                </c:pt>
                <c:pt idx="3">
                  <c:v>3.0</c:v>
                </c:pt>
                <c:pt idx="4">
                  <c:v>2.1</c:v>
                </c:pt>
                <c:pt idx="5">
                  <c:v>4.2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17062072"/>
        <c:axId val="528730040"/>
      </c:barChart>
      <c:catAx>
        <c:axId val="517062072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528730040"/>
        <c:crosses val="autoZero"/>
        <c:auto val="1"/>
        <c:lblAlgn val="ctr"/>
        <c:lblOffset val="100"/>
        <c:noMultiLvlLbl val="0"/>
      </c:catAx>
      <c:valAx>
        <c:axId val="528730040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517062072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4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Relax</c:v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Sheet5!$F$43:$F$48</c:f>
              <c:strCache>
                <c:ptCount val="6"/>
                <c:pt idx="0">
                  <c:v>work</c:v>
                </c:pt>
                <c:pt idx="1">
                  <c:v>f-work</c:v>
                </c:pt>
                <c:pt idx="2">
                  <c:v>relax</c:v>
                </c:pt>
                <c:pt idx="3">
                  <c:v>f-relax</c:v>
                </c:pt>
                <c:pt idx="4">
                  <c:v>meditate</c:v>
                </c:pt>
                <c:pt idx="5">
                  <c:v>f-meditate</c:v>
                </c:pt>
              </c:strCache>
            </c:strRef>
          </c:cat>
          <c:val>
            <c:numRef>
              <c:f>Sheet5!$G$43:$G$48</c:f>
              <c:numCache>
                <c:formatCode>General</c:formatCode>
                <c:ptCount val="6"/>
                <c:pt idx="0">
                  <c:v>6.5</c:v>
                </c:pt>
                <c:pt idx="1">
                  <c:v>7.6</c:v>
                </c:pt>
                <c:pt idx="2">
                  <c:v>7.3</c:v>
                </c:pt>
                <c:pt idx="3">
                  <c:v>8.0</c:v>
                </c:pt>
                <c:pt idx="4">
                  <c:v>7.8</c:v>
                </c:pt>
                <c:pt idx="5">
                  <c:v>8.2</c:v>
                </c:pt>
              </c:numCache>
            </c:numRef>
          </c:val>
        </c:ser>
        <c:ser>
          <c:idx val="1"/>
          <c:order val="1"/>
          <c:tx>
            <c:v>Coherence</c:v>
          </c:tx>
          <c:invertIfNegative val="0"/>
          <c:dLbls>
            <c:dLbl>
              <c:idx val="3"/>
              <c:layout/>
              <c:tx>
                <c:rich>
                  <a:bodyPr/>
                  <a:lstStyle/>
                  <a:p>
                    <a:r>
                      <a:rPr lang="en-US" smtClean="0"/>
                      <a:t>3.0</a:t>
                    </a:r>
                    <a:endParaRPr lang="en-US"/>
                  </a:p>
                </c:rich>
              </c:tx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Sheet5!$F$43:$F$48</c:f>
              <c:strCache>
                <c:ptCount val="6"/>
                <c:pt idx="0">
                  <c:v>work</c:v>
                </c:pt>
                <c:pt idx="1">
                  <c:v>f-work</c:v>
                </c:pt>
                <c:pt idx="2">
                  <c:v>relax</c:v>
                </c:pt>
                <c:pt idx="3">
                  <c:v>f-relax</c:v>
                </c:pt>
                <c:pt idx="4">
                  <c:v>meditate</c:v>
                </c:pt>
                <c:pt idx="5">
                  <c:v>f-meditate</c:v>
                </c:pt>
              </c:strCache>
            </c:strRef>
          </c:cat>
          <c:val>
            <c:numRef>
              <c:f>Sheet5!$H$43:$H$48</c:f>
              <c:numCache>
                <c:formatCode>General</c:formatCode>
                <c:ptCount val="6"/>
                <c:pt idx="0">
                  <c:v>1.1</c:v>
                </c:pt>
                <c:pt idx="1">
                  <c:v>2.9</c:v>
                </c:pt>
                <c:pt idx="2">
                  <c:v>1.3</c:v>
                </c:pt>
                <c:pt idx="3">
                  <c:v>3.0</c:v>
                </c:pt>
                <c:pt idx="4">
                  <c:v>2.1</c:v>
                </c:pt>
                <c:pt idx="5">
                  <c:v>4.2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09250936"/>
        <c:axId val="561354056"/>
      </c:barChart>
      <c:catAx>
        <c:axId val="50925093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400" b="1"/>
            </a:pPr>
            <a:endParaRPr lang="en-US"/>
          </a:p>
        </c:txPr>
        <c:crossAx val="561354056"/>
        <c:crosses val="autoZero"/>
        <c:auto val="1"/>
        <c:lblAlgn val="ctr"/>
        <c:lblOffset val="100"/>
        <c:noMultiLvlLbl val="0"/>
      </c:catAx>
      <c:valAx>
        <c:axId val="561354056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509250936"/>
        <c:crosses val="autoZero"/>
        <c:crossBetween val="between"/>
      </c:valAx>
    </c:plotArea>
    <c:legend>
      <c:legendPos val="r"/>
      <c:layout/>
      <c:overlay val="0"/>
      <c:txPr>
        <a:bodyPr/>
        <a:lstStyle/>
        <a:p>
          <a:pPr>
            <a:defRPr sz="1400" b="1"/>
          </a:pPr>
          <a:endParaRPr lang="en-US"/>
        </a:p>
      </c:txPr>
    </c:legend>
    <c:plotVisOnly val="1"/>
    <c:dispBlanksAs val="gap"/>
    <c:showDLblsOverMax val="0"/>
  </c:chart>
  <c:externalData r:id="rId2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v>Relax</c:v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Sheet5!$D$75:$D$80</c:f>
              <c:strCache>
                <c:ptCount val="6"/>
                <c:pt idx="0">
                  <c:v>Audio-Work</c:v>
                </c:pt>
                <c:pt idx="1">
                  <c:v>Touch Work</c:v>
                </c:pt>
                <c:pt idx="2">
                  <c:v>Audio-Relax</c:v>
                </c:pt>
                <c:pt idx="3">
                  <c:v>Touch-Relax</c:v>
                </c:pt>
                <c:pt idx="4">
                  <c:v>Audio-Meditation</c:v>
                </c:pt>
                <c:pt idx="5">
                  <c:v>Touch Meditation</c:v>
                </c:pt>
              </c:strCache>
            </c:strRef>
          </c:cat>
          <c:val>
            <c:numRef>
              <c:f>Sheet5!$E$75:$E$80</c:f>
              <c:numCache>
                <c:formatCode>0.0</c:formatCode>
                <c:ptCount val="6"/>
                <c:pt idx="0">
                  <c:v>7.61</c:v>
                </c:pt>
                <c:pt idx="1">
                  <c:v>7.659</c:v>
                </c:pt>
                <c:pt idx="2">
                  <c:v>8.0</c:v>
                </c:pt>
                <c:pt idx="3">
                  <c:v>7.93</c:v>
                </c:pt>
                <c:pt idx="4">
                  <c:v>8.18</c:v>
                </c:pt>
                <c:pt idx="5">
                  <c:v>8.0</c:v>
                </c:pt>
              </c:numCache>
            </c:numRef>
          </c:val>
        </c:ser>
        <c:ser>
          <c:idx val="1"/>
          <c:order val="1"/>
          <c:tx>
            <c:v>Coherence</c:v>
          </c:tx>
          <c:invertIfNegative val="0"/>
          <c:dLbls>
            <c:txPr>
              <a:bodyPr/>
              <a:lstStyle/>
              <a:p>
                <a:pPr>
                  <a:defRPr sz="1200" b="1"/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Sheet5!$D$75:$D$80</c:f>
              <c:strCache>
                <c:ptCount val="6"/>
                <c:pt idx="0">
                  <c:v>Audio-Work</c:v>
                </c:pt>
                <c:pt idx="1">
                  <c:v>Touch Work</c:v>
                </c:pt>
                <c:pt idx="2">
                  <c:v>Audio-Relax</c:v>
                </c:pt>
                <c:pt idx="3">
                  <c:v>Touch-Relax</c:v>
                </c:pt>
                <c:pt idx="4">
                  <c:v>Audio-Meditation</c:v>
                </c:pt>
                <c:pt idx="5">
                  <c:v>Touch Meditation</c:v>
                </c:pt>
              </c:strCache>
            </c:strRef>
          </c:cat>
          <c:val>
            <c:numRef>
              <c:f>Sheet5!$F$75:$F$80</c:f>
              <c:numCache>
                <c:formatCode>0.0</c:formatCode>
                <c:ptCount val="6"/>
                <c:pt idx="0">
                  <c:v>2.864</c:v>
                </c:pt>
                <c:pt idx="1">
                  <c:v>2.736</c:v>
                </c:pt>
                <c:pt idx="2">
                  <c:v>3.04</c:v>
                </c:pt>
                <c:pt idx="3">
                  <c:v>3.257</c:v>
                </c:pt>
                <c:pt idx="4">
                  <c:v>4.105</c:v>
                </c:pt>
                <c:pt idx="5">
                  <c:v>5.05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61983160"/>
        <c:axId val="541632632"/>
      </c:barChart>
      <c:catAx>
        <c:axId val="56198316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541632632"/>
        <c:crosses val="autoZero"/>
        <c:auto val="1"/>
        <c:lblAlgn val="ctr"/>
        <c:lblOffset val="100"/>
        <c:noMultiLvlLbl val="0"/>
      </c:catAx>
      <c:valAx>
        <c:axId val="541632632"/>
        <c:scaling>
          <c:orientation val="minMax"/>
        </c:scaling>
        <c:delete val="0"/>
        <c:axPos val="l"/>
        <c:majorGridlines>
          <c:spPr>
            <a:ln>
              <a:noFill/>
            </a:ln>
          </c:spPr>
        </c:majorGridlines>
        <c:numFmt formatCode="0.0" sourceLinked="1"/>
        <c:majorTickMark val="out"/>
        <c:minorTickMark val="none"/>
        <c:tickLblPos val="nextTo"/>
        <c:txPr>
          <a:bodyPr/>
          <a:lstStyle/>
          <a:p>
            <a:pPr>
              <a:defRPr sz="1200" b="1"/>
            </a:pPr>
            <a:endParaRPr lang="en-US"/>
          </a:p>
        </c:txPr>
        <c:crossAx val="561983160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/>
      <c:overlay val="0"/>
      <c:txPr>
        <a:bodyPr/>
        <a:lstStyle/>
        <a:p>
          <a:pPr>
            <a:defRPr sz="1600" b="1"/>
          </a:pPr>
          <a:endParaRPr lang="en-US"/>
        </a:p>
      </c:txPr>
    </c:legend>
    <c:plotVisOnly val="1"/>
    <c:dispBlanksAs val="gap"/>
    <c:showDLblsOverMax val="0"/>
  </c:chart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1FA5DA-EF88-0148-8FDD-E34150476A0E}" type="doc">
      <dgm:prSet loTypeId="urn:microsoft.com/office/officeart/2005/8/layout/venn1" loCatId="" qsTypeId="urn:microsoft.com/office/officeart/2005/8/quickstyle/simple4" qsCatId="simple" csTypeId="urn:microsoft.com/office/officeart/2005/8/colors/accent2_2" csCatId="accent2" phldr="1"/>
      <dgm:spPr/>
    </dgm:pt>
    <dgm:pt modelId="{5B6DFEB2-D01F-BF40-BB1F-5E33A9F32642}">
      <dgm:prSet phldrT="[Text]"/>
      <dgm:spPr/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Tech</a:t>
          </a:r>
        </a:p>
        <a:p>
          <a:r>
            <a:rPr lang="en-US" b="1" dirty="0" smtClean="0">
              <a:solidFill>
                <a:schemeClr val="bg1"/>
              </a:solidFill>
            </a:rPr>
            <a:t>Obsessed</a:t>
          </a:r>
          <a:endParaRPr lang="en-US" b="1" dirty="0">
            <a:solidFill>
              <a:schemeClr val="bg1"/>
            </a:solidFill>
          </a:endParaRPr>
        </a:p>
      </dgm:t>
    </dgm:pt>
    <dgm:pt modelId="{C61B3694-DBD9-2745-8790-C3CD07F08648}" type="parTrans" cxnId="{5B94C532-8DCD-C246-A46A-D5ABCD9F7D4C}">
      <dgm:prSet/>
      <dgm:spPr/>
      <dgm:t>
        <a:bodyPr/>
        <a:lstStyle/>
        <a:p>
          <a:endParaRPr lang="en-US"/>
        </a:p>
      </dgm:t>
    </dgm:pt>
    <dgm:pt modelId="{0F0F6E48-21F9-D44D-A3D4-9C033FDEA2E6}" type="sibTrans" cxnId="{5B94C532-8DCD-C246-A46A-D5ABCD9F7D4C}">
      <dgm:prSet/>
      <dgm:spPr/>
      <dgm:t>
        <a:bodyPr/>
        <a:lstStyle/>
        <a:p>
          <a:endParaRPr lang="en-US"/>
        </a:p>
      </dgm:t>
    </dgm:pt>
    <dgm:pt modelId="{972DC90C-62B8-4C4B-A967-D40C1787AE14}">
      <dgm:prSet phldrT="[Text]"/>
      <dgm:spPr/>
      <dgm:t>
        <a:bodyPr/>
        <a:lstStyle/>
        <a:p>
          <a:r>
            <a:rPr lang="en-US" b="1" dirty="0" smtClean="0">
              <a:solidFill>
                <a:srgbClr val="FFFFFF"/>
              </a:solidFill>
            </a:rPr>
            <a:t>Health</a:t>
          </a:r>
        </a:p>
        <a:p>
          <a:r>
            <a:rPr lang="en-US" b="1" dirty="0" smtClean="0">
              <a:solidFill>
                <a:srgbClr val="FFFFFF"/>
              </a:solidFill>
            </a:rPr>
            <a:t>Obsessed</a:t>
          </a:r>
          <a:endParaRPr lang="en-US" b="1" dirty="0">
            <a:solidFill>
              <a:srgbClr val="FFFFFF"/>
            </a:solidFill>
          </a:endParaRPr>
        </a:p>
      </dgm:t>
    </dgm:pt>
    <dgm:pt modelId="{C64FCA8E-48BD-5F46-A85C-4F2E30CFE8A5}" type="parTrans" cxnId="{3EF6F7E5-6985-C74E-81EC-5E4415D04589}">
      <dgm:prSet/>
      <dgm:spPr/>
      <dgm:t>
        <a:bodyPr/>
        <a:lstStyle/>
        <a:p>
          <a:endParaRPr lang="en-US"/>
        </a:p>
      </dgm:t>
    </dgm:pt>
    <dgm:pt modelId="{9F86B114-ED3E-7842-9007-6A452F0370A0}" type="sibTrans" cxnId="{3EF6F7E5-6985-C74E-81EC-5E4415D04589}">
      <dgm:prSet/>
      <dgm:spPr/>
      <dgm:t>
        <a:bodyPr/>
        <a:lstStyle/>
        <a:p>
          <a:endParaRPr lang="en-US"/>
        </a:p>
      </dgm:t>
    </dgm:pt>
    <dgm:pt modelId="{610A8506-76B8-CB47-8218-69CD5A156CD8}" type="pres">
      <dgm:prSet presAssocID="{3A1FA5DA-EF88-0148-8FDD-E34150476A0E}" presName="compositeShape" presStyleCnt="0">
        <dgm:presLayoutVars>
          <dgm:chMax val="7"/>
          <dgm:dir/>
          <dgm:resizeHandles val="exact"/>
        </dgm:presLayoutVars>
      </dgm:prSet>
      <dgm:spPr/>
    </dgm:pt>
    <dgm:pt modelId="{F369C210-974D-204D-896E-62251DE3355F}" type="pres">
      <dgm:prSet presAssocID="{5B6DFEB2-D01F-BF40-BB1F-5E33A9F32642}" presName="circ1" presStyleLbl="vennNode1" presStyleIdx="0" presStyleCnt="2"/>
      <dgm:spPr/>
      <dgm:t>
        <a:bodyPr/>
        <a:lstStyle/>
        <a:p>
          <a:endParaRPr lang="en-US"/>
        </a:p>
      </dgm:t>
    </dgm:pt>
    <dgm:pt modelId="{363B6B3C-7D1B-FB46-9A53-A2EE17EEBAB4}" type="pres">
      <dgm:prSet presAssocID="{5B6DFEB2-D01F-BF40-BB1F-5E33A9F3264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C07B7E-58E0-DC4F-A2E7-441DB2F18BD8}" type="pres">
      <dgm:prSet presAssocID="{972DC90C-62B8-4C4B-A967-D40C1787AE14}" presName="circ2" presStyleLbl="vennNode1" presStyleIdx="1" presStyleCnt="2"/>
      <dgm:spPr/>
      <dgm:t>
        <a:bodyPr/>
        <a:lstStyle/>
        <a:p>
          <a:endParaRPr lang="en-US"/>
        </a:p>
      </dgm:t>
    </dgm:pt>
    <dgm:pt modelId="{09427F45-34A1-E640-B785-67958DFF37ED}" type="pres">
      <dgm:prSet presAssocID="{972DC90C-62B8-4C4B-A967-D40C1787AE14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8CA7B81-1908-0649-A32F-1925C52BAF26}" type="presOf" srcId="{5B6DFEB2-D01F-BF40-BB1F-5E33A9F32642}" destId="{363B6B3C-7D1B-FB46-9A53-A2EE17EEBAB4}" srcOrd="1" destOrd="0" presId="urn:microsoft.com/office/officeart/2005/8/layout/venn1"/>
    <dgm:cxn modelId="{5B94C532-8DCD-C246-A46A-D5ABCD9F7D4C}" srcId="{3A1FA5DA-EF88-0148-8FDD-E34150476A0E}" destId="{5B6DFEB2-D01F-BF40-BB1F-5E33A9F32642}" srcOrd="0" destOrd="0" parTransId="{C61B3694-DBD9-2745-8790-C3CD07F08648}" sibTransId="{0F0F6E48-21F9-D44D-A3D4-9C033FDEA2E6}"/>
    <dgm:cxn modelId="{488AD3C7-F8D9-C849-997F-0B9998F602B3}" type="presOf" srcId="{972DC90C-62B8-4C4B-A967-D40C1787AE14}" destId="{09427F45-34A1-E640-B785-67958DFF37ED}" srcOrd="1" destOrd="0" presId="urn:microsoft.com/office/officeart/2005/8/layout/venn1"/>
    <dgm:cxn modelId="{3EF6F7E5-6985-C74E-81EC-5E4415D04589}" srcId="{3A1FA5DA-EF88-0148-8FDD-E34150476A0E}" destId="{972DC90C-62B8-4C4B-A967-D40C1787AE14}" srcOrd="1" destOrd="0" parTransId="{C64FCA8E-48BD-5F46-A85C-4F2E30CFE8A5}" sibTransId="{9F86B114-ED3E-7842-9007-6A452F0370A0}"/>
    <dgm:cxn modelId="{83DDCCDC-F07B-AE43-BC66-91E28F7EA275}" type="presOf" srcId="{972DC90C-62B8-4C4B-A967-D40C1787AE14}" destId="{25C07B7E-58E0-DC4F-A2E7-441DB2F18BD8}" srcOrd="0" destOrd="0" presId="urn:microsoft.com/office/officeart/2005/8/layout/venn1"/>
    <dgm:cxn modelId="{E155192B-93C5-5C47-B491-E8BD9A392D80}" type="presOf" srcId="{3A1FA5DA-EF88-0148-8FDD-E34150476A0E}" destId="{610A8506-76B8-CB47-8218-69CD5A156CD8}" srcOrd="0" destOrd="0" presId="urn:microsoft.com/office/officeart/2005/8/layout/venn1"/>
    <dgm:cxn modelId="{1E90D154-78C7-8342-95E7-6942E88D061B}" type="presOf" srcId="{5B6DFEB2-D01F-BF40-BB1F-5E33A9F32642}" destId="{F369C210-974D-204D-896E-62251DE3355F}" srcOrd="0" destOrd="0" presId="urn:microsoft.com/office/officeart/2005/8/layout/venn1"/>
    <dgm:cxn modelId="{8D217735-B6C7-0B41-85EA-53F5CE52FBCC}" type="presParOf" srcId="{610A8506-76B8-CB47-8218-69CD5A156CD8}" destId="{F369C210-974D-204D-896E-62251DE3355F}" srcOrd="0" destOrd="0" presId="urn:microsoft.com/office/officeart/2005/8/layout/venn1"/>
    <dgm:cxn modelId="{37AC4F80-6B17-934B-A73E-4FECE89F8936}" type="presParOf" srcId="{610A8506-76B8-CB47-8218-69CD5A156CD8}" destId="{363B6B3C-7D1B-FB46-9A53-A2EE17EEBAB4}" srcOrd="1" destOrd="0" presId="urn:microsoft.com/office/officeart/2005/8/layout/venn1"/>
    <dgm:cxn modelId="{72F7E148-367A-9A40-A1ED-7FB7E30006DF}" type="presParOf" srcId="{610A8506-76B8-CB47-8218-69CD5A156CD8}" destId="{25C07B7E-58E0-DC4F-A2E7-441DB2F18BD8}" srcOrd="2" destOrd="0" presId="urn:microsoft.com/office/officeart/2005/8/layout/venn1"/>
    <dgm:cxn modelId="{401CE345-D1AC-9B46-9F53-640465808EEB}" type="presParOf" srcId="{610A8506-76B8-CB47-8218-69CD5A156CD8}" destId="{09427F45-34A1-E640-B785-67958DFF37ED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1FA5DA-EF88-0148-8FDD-E34150476A0E}" type="doc">
      <dgm:prSet loTypeId="urn:microsoft.com/office/officeart/2005/8/layout/venn1" loCatId="" qsTypeId="urn:microsoft.com/office/officeart/2005/8/quickstyle/simple4" qsCatId="simple" csTypeId="urn:microsoft.com/office/officeart/2005/8/colors/accent2_2" csCatId="accent2" phldr="1"/>
      <dgm:spPr/>
    </dgm:pt>
    <dgm:pt modelId="{5B6DFEB2-D01F-BF40-BB1F-5E33A9F32642}">
      <dgm:prSet phldrT="[Text]"/>
      <dgm:spPr/>
      <dgm:t>
        <a:bodyPr/>
        <a:lstStyle/>
        <a:p>
          <a:r>
            <a:rPr lang="en-US" b="1" dirty="0" smtClean="0">
              <a:solidFill>
                <a:schemeClr val="bg1"/>
              </a:solidFill>
            </a:rPr>
            <a:t>Tech</a:t>
          </a:r>
        </a:p>
        <a:p>
          <a:r>
            <a:rPr lang="en-US" b="1" dirty="0" smtClean="0">
              <a:solidFill>
                <a:schemeClr val="bg1"/>
              </a:solidFill>
            </a:rPr>
            <a:t>Obsessed</a:t>
          </a:r>
          <a:endParaRPr lang="en-US" b="1" dirty="0">
            <a:solidFill>
              <a:schemeClr val="bg1"/>
            </a:solidFill>
          </a:endParaRPr>
        </a:p>
      </dgm:t>
    </dgm:pt>
    <dgm:pt modelId="{C61B3694-DBD9-2745-8790-C3CD07F08648}" type="parTrans" cxnId="{5B94C532-8DCD-C246-A46A-D5ABCD9F7D4C}">
      <dgm:prSet/>
      <dgm:spPr/>
      <dgm:t>
        <a:bodyPr/>
        <a:lstStyle/>
        <a:p>
          <a:endParaRPr lang="en-US"/>
        </a:p>
      </dgm:t>
    </dgm:pt>
    <dgm:pt modelId="{0F0F6E48-21F9-D44D-A3D4-9C033FDEA2E6}" type="sibTrans" cxnId="{5B94C532-8DCD-C246-A46A-D5ABCD9F7D4C}">
      <dgm:prSet/>
      <dgm:spPr/>
      <dgm:t>
        <a:bodyPr/>
        <a:lstStyle/>
        <a:p>
          <a:endParaRPr lang="en-US"/>
        </a:p>
      </dgm:t>
    </dgm:pt>
    <dgm:pt modelId="{972DC90C-62B8-4C4B-A967-D40C1787AE14}">
      <dgm:prSet phldrT="[Text]"/>
      <dgm:spPr/>
      <dgm:t>
        <a:bodyPr/>
        <a:lstStyle/>
        <a:p>
          <a:r>
            <a:rPr lang="en-US" b="1" dirty="0" smtClean="0">
              <a:solidFill>
                <a:srgbClr val="FFFFFF"/>
              </a:solidFill>
            </a:rPr>
            <a:t>Health</a:t>
          </a:r>
        </a:p>
        <a:p>
          <a:r>
            <a:rPr lang="en-US" b="1" dirty="0" smtClean="0">
              <a:solidFill>
                <a:srgbClr val="FFFFFF"/>
              </a:solidFill>
            </a:rPr>
            <a:t>Obsessed</a:t>
          </a:r>
          <a:endParaRPr lang="en-US" b="1" dirty="0">
            <a:solidFill>
              <a:srgbClr val="FFFFFF"/>
            </a:solidFill>
          </a:endParaRPr>
        </a:p>
      </dgm:t>
    </dgm:pt>
    <dgm:pt modelId="{C64FCA8E-48BD-5F46-A85C-4F2E30CFE8A5}" type="parTrans" cxnId="{3EF6F7E5-6985-C74E-81EC-5E4415D04589}">
      <dgm:prSet/>
      <dgm:spPr/>
      <dgm:t>
        <a:bodyPr/>
        <a:lstStyle/>
        <a:p>
          <a:endParaRPr lang="en-US"/>
        </a:p>
      </dgm:t>
    </dgm:pt>
    <dgm:pt modelId="{9F86B114-ED3E-7842-9007-6A452F0370A0}" type="sibTrans" cxnId="{3EF6F7E5-6985-C74E-81EC-5E4415D04589}">
      <dgm:prSet/>
      <dgm:spPr/>
      <dgm:t>
        <a:bodyPr/>
        <a:lstStyle/>
        <a:p>
          <a:endParaRPr lang="en-US"/>
        </a:p>
      </dgm:t>
    </dgm:pt>
    <dgm:pt modelId="{610A8506-76B8-CB47-8218-69CD5A156CD8}" type="pres">
      <dgm:prSet presAssocID="{3A1FA5DA-EF88-0148-8FDD-E34150476A0E}" presName="compositeShape" presStyleCnt="0">
        <dgm:presLayoutVars>
          <dgm:chMax val="7"/>
          <dgm:dir/>
          <dgm:resizeHandles val="exact"/>
        </dgm:presLayoutVars>
      </dgm:prSet>
      <dgm:spPr/>
    </dgm:pt>
    <dgm:pt modelId="{F369C210-974D-204D-896E-62251DE3355F}" type="pres">
      <dgm:prSet presAssocID="{5B6DFEB2-D01F-BF40-BB1F-5E33A9F32642}" presName="circ1" presStyleLbl="vennNode1" presStyleIdx="0" presStyleCnt="2"/>
      <dgm:spPr/>
      <dgm:t>
        <a:bodyPr/>
        <a:lstStyle/>
        <a:p>
          <a:endParaRPr lang="en-US"/>
        </a:p>
      </dgm:t>
    </dgm:pt>
    <dgm:pt modelId="{363B6B3C-7D1B-FB46-9A53-A2EE17EEBAB4}" type="pres">
      <dgm:prSet presAssocID="{5B6DFEB2-D01F-BF40-BB1F-5E33A9F32642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5C07B7E-58E0-DC4F-A2E7-441DB2F18BD8}" type="pres">
      <dgm:prSet presAssocID="{972DC90C-62B8-4C4B-A967-D40C1787AE14}" presName="circ2" presStyleLbl="vennNode1" presStyleIdx="1" presStyleCnt="2"/>
      <dgm:spPr/>
      <dgm:t>
        <a:bodyPr/>
        <a:lstStyle/>
        <a:p>
          <a:endParaRPr lang="en-US"/>
        </a:p>
      </dgm:t>
    </dgm:pt>
    <dgm:pt modelId="{09427F45-34A1-E640-B785-67958DFF37ED}" type="pres">
      <dgm:prSet presAssocID="{972DC90C-62B8-4C4B-A967-D40C1787AE14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B94C532-8DCD-C246-A46A-D5ABCD9F7D4C}" srcId="{3A1FA5DA-EF88-0148-8FDD-E34150476A0E}" destId="{5B6DFEB2-D01F-BF40-BB1F-5E33A9F32642}" srcOrd="0" destOrd="0" parTransId="{C61B3694-DBD9-2745-8790-C3CD07F08648}" sibTransId="{0F0F6E48-21F9-D44D-A3D4-9C033FDEA2E6}"/>
    <dgm:cxn modelId="{3EF6F7E5-6985-C74E-81EC-5E4415D04589}" srcId="{3A1FA5DA-EF88-0148-8FDD-E34150476A0E}" destId="{972DC90C-62B8-4C4B-A967-D40C1787AE14}" srcOrd="1" destOrd="0" parTransId="{C64FCA8E-48BD-5F46-A85C-4F2E30CFE8A5}" sibTransId="{9F86B114-ED3E-7842-9007-6A452F0370A0}"/>
    <dgm:cxn modelId="{8831D72E-1829-5441-8A59-82436CB87173}" type="presOf" srcId="{972DC90C-62B8-4C4B-A967-D40C1787AE14}" destId="{09427F45-34A1-E640-B785-67958DFF37ED}" srcOrd="1" destOrd="0" presId="urn:microsoft.com/office/officeart/2005/8/layout/venn1"/>
    <dgm:cxn modelId="{493A33AF-924F-584C-AD23-EEBDA84F8E0C}" type="presOf" srcId="{5B6DFEB2-D01F-BF40-BB1F-5E33A9F32642}" destId="{363B6B3C-7D1B-FB46-9A53-A2EE17EEBAB4}" srcOrd="1" destOrd="0" presId="urn:microsoft.com/office/officeart/2005/8/layout/venn1"/>
    <dgm:cxn modelId="{947BDA5B-76B6-124F-A3B7-71FD1D8744EF}" type="presOf" srcId="{5B6DFEB2-D01F-BF40-BB1F-5E33A9F32642}" destId="{F369C210-974D-204D-896E-62251DE3355F}" srcOrd="0" destOrd="0" presId="urn:microsoft.com/office/officeart/2005/8/layout/venn1"/>
    <dgm:cxn modelId="{C18AF15C-35D4-F043-A0CF-BD8F18B7CBFB}" type="presOf" srcId="{972DC90C-62B8-4C4B-A967-D40C1787AE14}" destId="{25C07B7E-58E0-DC4F-A2E7-441DB2F18BD8}" srcOrd="0" destOrd="0" presId="urn:microsoft.com/office/officeart/2005/8/layout/venn1"/>
    <dgm:cxn modelId="{4EED16F4-2CE5-AA4F-9883-8D7CAE8FEE99}" type="presOf" srcId="{3A1FA5DA-EF88-0148-8FDD-E34150476A0E}" destId="{610A8506-76B8-CB47-8218-69CD5A156CD8}" srcOrd="0" destOrd="0" presId="urn:microsoft.com/office/officeart/2005/8/layout/venn1"/>
    <dgm:cxn modelId="{50521CD4-2F89-394D-A302-F561BC1396BE}" type="presParOf" srcId="{610A8506-76B8-CB47-8218-69CD5A156CD8}" destId="{F369C210-974D-204D-896E-62251DE3355F}" srcOrd="0" destOrd="0" presId="urn:microsoft.com/office/officeart/2005/8/layout/venn1"/>
    <dgm:cxn modelId="{935B03E1-181A-AF42-B5C8-D45638268E1C}" type="presParOf" srcId="{610A8506-76B8-CB47-8218-69CD5A156CD8}" destId="{363B6B3C-7D1B-FB46-9A53-A2EE17EEBAB4}" srcOrd="1" destOrd="0" presId="urn:microsoft.com/office/officeart/2005/8/layout/venn1"/>
    <dgm:cxn modelId="{253AF7DE-0991-4F44-A5D2-B3868779DD76}" type="presParOf" srcId="{610A8506-76B8-CB47-8218-69CD5A156CD8}" destId="{25C07B7E-58E0-DC4F-A2E7-441DB2F18BD8}" srcOrd="2" destOrd="0" presId="urn:microsoft.com/office/officeart/2005/8/layout/venn1"/>
    <dgm:cxn modelId="{4F32CE60-B6F7-5B44-BBF2-32DE48ED0518}" type="presParOf" srcId="{610A8506-76B8-CB47-8218-69CD5A156CD8}" destId="{09427F45-34A1-E640-B785-67958DFF37ED}" srcOrd="3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69C210-974D-204D-896E-62251DE3355F}">
      <dsp:nvSpPr>
        <dsp:cNvPr id="0" name=""/>
        <dsp:cNvSpPr/>
      </dsp:nvSpPr>
      <dsp:spPr>
        <a:xfrm>
          <a:off x="1371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>
              <a:solidFill>
                <a:schemeClr val="bg1"/>
              </a:solidFill>
            </a:rPr>
            <a:t>Tech</a:t>
          </a:r>
        </a:p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>
              <a:solidFill>
                <a:schemeClr val="bg1"/>
              </a:solidFill>
            </a:rPr>
            <a:t>Obsessed</a:t>
          </a:r>
          <a:endParaRPr lang="en-US" sz="3800" b="1" kern="1200" dirty="0">
            <a:solidFill>
              <a:schemeClr val="bg1"/>
            </a:solidFill>
          </a:endParaRPr>
        </a:p>
      </dsp:txBody>
      <dsp:txXfrm>
        <a:off x="609599" y="739321"/>
        <a:ext cx="1950720" cy="2585357"/>
      </dsp:txXfrm>
    </dsp:sp>
    <dsp:sp modelId="{25C07B7E-58E0-DC4F-A2E7-441DB2F18BD8}">
      <dsp:nvSpPr>
        <dsp:cNvPr id="0" name=""/>
        <dsp:cNvSpPr/>
      </dsp:nvSpPr>
      <dsp:spPr>
        <a:xfrm>
          <a:off x="25755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>
              <a:solidFill>
                <a:srgbClr val="FFFFFF"/>
              </a:solidFill>
            </a:rPr>
            <a:t>Health</a:t>
          </a:r>
        </a:p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>
              <a:solidFill>
                <a:srgbClr val="FFFFFF"/>
              </a:solidFill>
            </a:rPr>
            <a:t>Obsessed</a:t>
          </a:r>
          <a:endParaRPr lang="en-US" sz="3800" b="1" kern="1200" dirty="0">
            <a:solidFill>
              <a:srgbClr val="FFFFFF"/>
            </a:solidFill>
          </a:endParaRPr>
        </a:p>
      </dsp:txBody>
      <dsp:txXfrm>
        <a:off x="3535680" y="739321"/>
        <a:ext cx="1950720" cy="258535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69C210-974D-204D-896E-62251DE3355F}">
      <dsp:nvSpPr>
        <dsp:cNvPr id="0" name=""/>
        <dsp:cNvSpPr/>
      </dsp:nvSpPr>
      <dsp:spPr>
        <a:xfrm>
          <a:off x="1371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>
              <a:solidFill>
                <a:schemeClr val="bg1"/>
              </a:solidFill>
            </a:rPr>
            <a:t>Tech</a:t>
          </a:r>
        </a:p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>
              <a:solidFill>
                <a:schemeClr val="bg1"/>
              </a:solidFill>
            </a:rPr>
            <a:t>Obsessed</a:t>
          </a:r>
          <a:endParaRPr lang="en-US" sz="3800" b="1" kern="1200" dirty="0">
            <a:solidFill>
              <a:schemeClr val="bg1"/>
            </a:solidFill>
          </a:endParaRPr>
        </a:p>
      </dsp:txBody>
      <dsp:txXfrm>
        <a:off x="609599" y="739321"/>
        <a:ext cx="1950720" cy="2585357"/>
      </dsp:txXfrm>
    </dsp:sp>
    <dsp:sp modelId="{25C07B7E-58E0-DC4F-A2E7-441DB2F18BD8}">
      <dsp:nvSpPr>
        <dsp:cNvPr id="0" name=""/>
        <dsp:cNvSpPr/>
      </dsp:nvSpPr>
      <dsp:spPr>
        <a:xfrm>
          <a:off x="2575559" y="340360"/>
          <a:ext cx="3383280" cy="3383279"/>
        </a:xfrm>
        <a:prstGeom prst="ellipse">
          <a:avLst/>
        </a:prstGeom>
        <a:gradFill rotWithShape="0">
          <a:gsLst>
            <a:gs pos="0">
              <a:schemeClr val="accent2">
                <a:alpha val="5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2">
                <a:alpha val="5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>
              <a:solidFill>
                <a:srgbClr val="FFFFFF"/>
              </a:solidFill>
            </a:rPr>
            <a:t>Health</a:t>
          </a:r>
        </a:p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 smtClean="0">
              <a:solidFill>
                <a:srgbClr val="FFFFFF"/>
              </a:solidFill>
            </a:rPr>
            <a:t>Obsessed</a:t>
          </a:r>
          <a:endParaRPr lang="en-US" sz="3800" b="1" kern="1200" dirty="0">
            <a:solidFill>
              <a:srgbClr val="FFFFFF"/>
            </a:solidFill>
          </a:endParaRPr>
        </a:p>
      </dsp:txBody>
      <dsp:txXfrm>
        <a:off x="3535680" y="739321"/>
        <a:ext cx="1950720" cy="25853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7BA408-FB99-354A-8E61-6EA6505096A1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AD5F4E-8831-754E-8519-9C33C26BD1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658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1200"/>
              </a:spcBef>
              <a:buClr>
                <a:srgbClr val="FFD300"/>
              </a:buClr>
            </a:pP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5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Bef>
                <a:spcPts val="1200"/>
              </a:spcBef>
              <a:buClr>
                <a:srgbClr val="FFD300"/>
              </a:buClr>
            </a:pP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650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AD5F4E-8831-754E-8519-9C33C26BD1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236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330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9481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404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4798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72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582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330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947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322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453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686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1EB8EE-2889-3544-A86D-644A107B1C1D}" type="datetimeFigureOut">
              <a:rPr lang="en-US" smtClean="0"/>
              <a:t>25/11/2013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9AB3AC-0942-E945-9299-26EA0D9B71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96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chart" Target="../charts/char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chart" Target="../charts/char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chart" Target="../charts/char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chart" Target="../charts/char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chart" Target="../charts/char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chart" Target="../charts/char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chart" Target="../charts/char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chart" Target="../charts/chart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chart" Target="../charts/char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Relationship Id="rId3" Type="http://schemas.openxmlformats.org/officeDocument/2006/relationships/chart" Target="../charts/char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chart" Target="../charts/char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chart" Target="../charts/chart1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chart" Target="../charts/char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chart" Target="../charts/char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Relationship Id="rId3" Type="http://schemas.openxmlformats.org/officeDocument/2006/relationships/chart" Target="../charts/chart1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24742"/>
            <a:ext cx="9144000" cy="6982742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4946"/>
            <a:ext cx="7772400" cy="1470025"/>
          </a:xfrm>
        </p:spPr>
        <p:txBody>
          <a:bodyPr>
            <a:normAutofit fontScale="90000"/>
          </a:bodyPr>
          <a:lstStyle/>
          <a:p>
            <a:pPr marL="173038"/>
            <a:r>
              <a:rPr lang="en-GB" sz="7200" b="1" dirty="0" smtClean="0">
                <a:solidFill>
                  <a:srgbClr val="FFFFFF"/>
                </a:solidFill>
                <a:latin typeface="Arial"/>
                <a:cs typeface="Arial"/>
              </a:rPr>
              <a:t>Zen and the art of the quantified self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63728"/>
            <a:ext cx="6400800" cy="1752600"/>
          </a:xfrm>
        </p:spPr>
        <p:txBody>
          <a:bodyPr>
            <a:normAutofit/>
          </a:bodyPr>
          <a:lstStyle/>
          <a:p>
            <a:r>
              <a:rPr lang="en-GB" b="1" dirty="0" smtClean="0">
                <a:solidFill>
                  <a:srgbClr val="FFFFFF"/>
                </a:solidFill>
                <a:latin typeface="Arial"/>
                <a:cs typeface="Arial"/>
              </a:rPr>
              <a:t>Gary Monk</a:t>
            </a:r>
            <a:endParaRPr lang="en-US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721556" y="3593173"/>
            <a:ext cx="571500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44173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Heart Rate Variability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56" y="2163806"/>
            <a:ext cx="9003489" cy="335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70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Heart Rate Variability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988" y="1854199"/>
            <a:ext cx="8594025" cy="4594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996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Heart Rate Variability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520" y="1879598"/>
            <a:ext cx="8734961" cy="3678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1886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928" y="856946"/>
            <a:ext cx="5341883" cy="5433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7448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Objectives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Be more present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Slow down and gain perspective</a:t>
            </a:r>
          </a:p>
          <a:p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Increase control over my thinking</a:t>
            </a:r>
          </a:p>
          <a:p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63010" y="3977041"/>
            <a:ext cx="812379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Use </a:t>
            </a:r>
            <a:r>
              <a:rPr lang="en-US" sz="3600" b="1" u="sng" dirty="0" smtClean="0">
                <a:solidFill>
                  <a:schemeClr val="bg1"/>
                </a:solidFill>
              </a:rPr>
              <a:t>Rhythmic Breathing</a:t>
            </a:r>
          </a:p>
          <a:p>
            <a:pPr algn="ctr"/>
            <a:r>
              <a:rPr lang="en-US" sz="3600" b="1" dirty="0" smtClean="0">
                <a:solidFill>
                  <a:schemeClr val="bg1"/>
                </a:solidFill>
              </a:rPr>
              <a:t>Heart Rate Variability biofeedback to achieve this, during everyday tasks </a:t>
            </a:r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8501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8850" y="1628659"/>
            <a:ext cx="2880000" cy="2880000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6214087" y="1628659"/>
            <a:ext cx="2880000" cy="2880000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131469" y="1628659"/>
            <a:ext cx="2880000" cy="2880000"/>
          </a:xfrm>
          <a:prstGeom prst="ellipse">
            <a:avLst/>
          </a:prstGeom>
          <a:blipFill rotWithShape="1">
            <a:blip r:embed="rId5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472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131469" y="1628659"/>
            <a:ext cx="2880000" cy="2880000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1014359" y="527017"/>
            <a:ext cx="1440000" cy="1440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72615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7199662" y="1133194"/>
            <a:ext cx="1440000" cy="1440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4841 </a:t>
            </a:r>
            <a:r>
              <a:rPr lang="en-US" sz="2800" b="1" dirty="0" err="1" smtClean="0">
                <a:solidFill>
                  <a:schemeClr val="tx1"/>
                </a:solidFill>
              </a:rPr>
              <a:t>mins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1014359" y="3788659"/>
            <a:ext cx="1440000" cy="1440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40+ </a:t>
            </a:r>
            <a:r>
              <a:rPr lang="en-US" sz="2400" b="1" dirty="0" err="1" smtClean="0">
                <a:solidFill>
                  <a:schemeClr val="tx1"/>
                </a:solidFill>
              </a:rPr>
              <a:t>mins</a:t>
            </a:r>
            <a:r>
              <a:rPr lang="en-US" sz="2400" b="1" dirty="0" smtClean="0">
                <a:solidFill>
                  <a:schemeClr val="tx1"/>
                </a:solidFill>
              </a:rPr>
              <a:t> p/d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11" name="Oval 10"/>
          <p:cNvSpPr/>
          <p:nvPr/>
        </p:nvSpPr>
        <p:spPr>
          <a:xfrm>
            <a:off x="6824583" y="4508659"/>
            <a:ext cx="1440000" cy="1440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80+ </a:t>
            </a:r>
            <a:r>
              <a:rPr lang="en-US" sz="2800" b="1" dirty="0" err="1" smtClean="0">
                <a:solidFill>
                  <a:schemeClr val="tx1"/>
                </a:solidFill>
              </a:rPr>
              <a:t>hrs</a:t>
            </a:r>
            <a:endParaRPr lang="en-US" sz="105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124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32764" y="-105825"/>
            <a:ext cx="10209529" cy="7146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900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Method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Oval 7"/>
          <p:cNvSpPr/>
          <p:nvPr/>
        </p:nvSpPr>
        <p:spPr>
          <a:xfrm>
            <a:off x="563010" y="1967017"/>
            <a:ext cx="1440000" cy="1440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7.5 BPM</a:t>
            </a:r>
            <a:endParaRPr lang="en-US" sz="2800" dirty="0">
              <a:solidFill>
                <a:schemeClr val="tx1"/>
              </a:solidFill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3090931" y="2242086"/>
            <a:ext cx="2472920" cy="1051107"/>
            <a:chOff x="474799" y="1779116"/>
            <a:chExt cx="2472920" cy="1356865"/>
          </a:xfrm>
        </p:grpSpPr>
        <p:sp>
          <p:nvSpPr>
            <p:cNvPr id="11" name="Rounded Rectangle 10"/>
            <p:cNvSpPr/>
            <p:nvPr/>
          </p:nvSpPr>
          <p:spPr>
            <a:xfrm>
              <a:off x="474799" y="1779116"/>
              <a:ext cx="2472920" cy="1051107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solidFill>
                <a:srgbClr val="FFFF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b="1" kern="0" dirty="0" smtClean="0">
                  <a:solidFill>
                    <a:srgbClr val="000000"/>
                  </a:solidFill>
                </a:rPr>
                <a:t>Control </a:t>
              </a:r>
              <a:r>
                <a:rPr lang="en-US" b="1" kern="0" dirty="0" err="1" smtClean="0">
                  <a:solidFill>
                    <a:srgbClr val="000000"/>
                  </a:solidFill>
                </a:rPr>
                <a:t>vs</a:t>
              </a:r>
              <a:r>
                <a:rPr lang="en-US" b="1" kern="0" dirty="0" smtClean="0">
                  <a:solidFill>
                    <a:srgbClr val="000000"/>
                  </a:solidFill>
                </a:rPr>
                <a:t> rhythmic breathing</a:t>
              </a:r>
              <a:endParaRPr lang="en-US" b="1" kern="0" dirty="0">
                <a:solidFill>
                  <a:srgbClr val="000000"/>
                </a:solidFill>
              </a:endParaRPr>
            </a:p>
          </p:txBody>
        </p:sp>
        <p:sp>
          <p:nvSpPr>
            <p:cNvPr id="12" name="Right Triangle 11"/>
            <p:cNvSpPr/>
            <p:nvPr/>
          </p:nvSpPr>
          <p:spPr>
            <a:xfrm rot="10800000" flipH="1">
              <a:off x="783968" y="2830223"/>
              <a:ext cx="217125" cy="305758"/>
            </a:xfrm>
            <a:prstGeom prst="rtTriangle">
              <a:avLst/>
            </a:prstGeom>
            <a:solidFill>
              <a:srgbClr val="FFFF00"/>
            </a:solidFill>
            <a:ln>
              <a:solidFill>
                <a:srgbClr val="FFFF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007FA1"/>
                </a:solidFill>
              </a:endParaRPr>
            </a:p>
          </p:txBody>
        </p:sp>
      </p:grpSp>
      <p:sp>
        <p:nvSpPr>
          <p:cNvPr id="16" name="Rounded Rectangle 15"/>
          <p:cNvSpPr/>
          <p:nvPr/>
        </p:nvSpPr>
        <p:spPr>
          <a:xfrm>
            <a:off x="3795890" y="3689144"/>
            <a:ext cx="2749923" cy="814249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rgbClr val="FFFF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smtClean="0">
                <a:solidFill>
                  <a:srgbClr val="000000"/>
                </a:solidFill>
              </a:rPr>
              <a:t>Work &amp; Life Tasks</a:t>
            </a:r>
            <a:endParaRPr lang="en-US" b="1" kern="0" dirty="0">
              <a:solidFill>
                <a:srgbClr val="000000"/>
              </a:solidFill>
            </a:endParaRPr>
          </a:p>
        </p:txBody>
      </p:sp>
      <p:sp>
        <p:nvSpPr>
          <p:cNvPr id="17" name="Right Triangle 16"/>
          <p:cNvSpPr/>
          <p:nvPr/>
        </p:nvSpPr>
        <p:spPr>
          <a:xfrm rot="10800000" flipH="1">
            <a:off x="4105060" y="4503393"/>
            <a:ext cx="241446" cy="236858"/>
          </a:xfrm>
          <a:prstGeom prst="rtTriangle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FA1"/>
              </a:solidFill>
            </a:endParaRPr>
          </a:p>
        </p:txBody>
      </p:sp>
      <p:sp>
        <p:nvSpPr>
          <p:cNvPr id="19" name="Oval 18"/>
          <p:cNvSpPr/>
          <p:nvPr/>
        </p:nvSpPr>
        <p:spPr>
          <a:xfrm>
            <a:off x="6748313" y="1853194"/>
            <a:ext cx="1440000" cy="1440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120</a:t>
            </a:r>
          </a:p>
          <a:p>
            <a:pPr algn="ctr"/>
            <a:r>
              <a:rPr lang="en-US" sz="2800" dirty="0" smtClean="0">
                <a:solidFill>
                  <a:schemeClr val="tx1"/>
                </a:solidFill>
              </a:rPr>
              <a:t>Days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20" name="Oval 19"/>
          <p:cNvSpPr/>
          <p:nvPr/>
        </p:nvSpPr>
        <p:spPr>
          <a:xfrm>
            <a:off x="1014359" y="4240095"/>
            <a:ext cx="1440000" cy="1440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>
                <a:solidFill>
                  <a:schemeClr val="tx1"/>
                </a:solidFill>
              </a:rPr>
              <a:t>10324</a:t>
            </a:r>
          </a:p>
          <a:p>
            <a:pPr algn="ctr"/>
            <a:r>
              <a:rPr lang="en-US" sz="2400" b="1" dirty="0" err="1" smtClean="0">
                <a:solidFill>
                  <a:schemeClr val="tx1"/>
                </a:solidFill>
              </a:rPr>
              <a:t>Mins</a:t>
            </a:r>
            <a:endParaRPr lang="en-US" sz="2400" b="1" dirty="0">
              <a:solidFill>
                <a:schemeClr val="tx1"/>
              </a:solidFill>
            </a:endParaRPr>
          </a:p>
        </p:txBody>
      </p:sp>
      <p:sp>
        <p:nvSpPr>
          <p:cNvPr id="21" name="Oval 20"/>
          <p:cNvSpPr/>
          <p:nvPr/>
        </p:nvSpPr>
        <p:spPr>
          <a:xfrm>
            <a:off x="3759790" y="5112495"/>
            <a:ext cx="1440000" cy="1440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328</a:t>
            </a:r>
          </a:p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DPs </a:t>
            </a:r>
            <a:endParaRPr lang="en-US" sz="1050" b="1" dirty="0">
              <a:solidFill>
                <a:schemeClr val="tx1"/>
              </a:solidFill>
            </a:endParaRPr>
          </a:p>
        </p:txBody>
      </p:sp>
      <p:sp>
        <p:nvSpPr>
          <p:cNvPr id="22" name="Rounded Rectangle 21"/>
          <p:cNvSpPr/>
          <p:nvPr/>
        </p:nvSpPr>
        <p:spPr>
          <a:xfrm>
            <a:off x="5854751" y="5272970"/>
            <a:ext cx="2749923" cy="814249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rgbClr val="FFFF00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kern="0" dirty="0" smtClean="0">
                <a:solidFill>
                  <a:srgbClr val="000000"/>
                </a:solidFill>
              </a:rPr>
              <a:t>Coherence &amp; relaxation scores</a:t>
            </a:r>
            <a:endParaRPr lang="en-US" b="1" kern="0" dirty="0">
              <a:solidFill>
                <a:srgbClr val="000000"/>
              </a:solidFill>
            </a:endParaRPr>
          </a:p>
        </p:txBody>
      </p:sp>
      <p:sp>
        <p:nvSpPr>
          <p:cNvPr id="23" name="Right Triangle 22"/>
          <p:cNvSpPr/>
          <p:nvPr/>
        </p:nvSpPr>
        <p:spPr>
          <a:xfrm rot="10800000" flipH="1">
            <a:off x="6163921" y="6087219"/>
            <a:ext cx="241446" cy="236858"/>
          </a:xfrm>
          <a:prstGeom prst="rtTriangle">
            <a:avLst/>
          </a:prstGeom>
          <a:solidFill>
            <a:srgbClr val="FFFF00"/>
          </a:solidFill>
          <a:ln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F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4536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Method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41958"/>
            <a:ext cx="9144000" cy="4537989"/>
          </a:xfrm>
          <a:prstGeom prst="rect">
            <a:avLst/>
          </a:prstGeom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11071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90" y="1254487"/>
            <a:ext cx="1333500" cy="1244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476" y="2781307"/>
            <a:ext cx="981482" cy="9794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124" y="4071173"/>
            <a:ext cx="1512462" cy="141111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11778" y="1411113"/>
            <a:ext cx="46848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FFFF"/>
                </a:solidFill>
              </a:rPr>
              <a:t>@</a:t>
            </a:r>
            <a:r>
              <a:rPr lang="en-US" sz="4400" b="1" dirty="0" err="1" smtClean="0">
                <a:solidFill>
                  <a:srgbClr val="FFFFFF"/>
                </a:solidFill>
              </a:rPr>
              <a:t>garymonk</a:t>
            </a:r>
            <a:endParaRPr lang="en-US" sz="4400" b="1" dirty="0">
              <a:solidFill>
                <a:srgbClr val="FFFF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1778" y="2884705"/>
            <a:ext cx="46848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rgbClr val="FFFFFF"/>
                </a:solidFill>
              </a:rPr>
              <a:t>garywmonk</a:t>
            </a:r>
            <a:endParaRPr lang="en-US" sz="4400" b="1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40000" y="4307105"/>
            <a:ext cx="58702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rgbClr val="FFFFFF"/>
                </a:solidFill>
              </a:rPr>
              <a:t>gary@garymonk.com</a:t>
            </a:r>
            <a:endParaRPr lang="en-US" sz="4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2385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24742"/>
            <a:ext cx="9144000" cy="6982742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4946"/>
            <a:ext cx="7772400" cy="1470025"/>
          </a:xfrm>
        </p:spPr>
        <p:txBody>
          <a:bodyPr>
            <a:normAutofit/>
          </a:bodyPr>
          <a:lstStyle/>
          <a:p>
            <a:pPr marL="173038"/>
            <a:r>
              <a:rPr lang="en-GB" sz="7200" b="1" dirty="0" smtClean="0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lang="en-GB" sz="7200" b="1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lang="en-GB" sz="7200" b="1" dirty="0" smtClean="0">
                <a:solidFill>
                  <a:srgbClr val="FFFFFF"/>
                </a:solidFill>
                <a:latin typeface="Arial"/>
                <a:cs typeface="Arial"/>
              </a:rPr>
              <a:t>ata</a:t>
            </a:r>
            <a:endParaRPr lang="en-GB" sz="7200" b="1" dirty="0" smtClean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721556" y="3593173"/>
            <a:ext cx="571500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115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Working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9489859"/>
              </p:ext>
            </p:extLst>
          </p:nvPr>
        </p:nvGraphicFramePr>
        <p:xfrm>
          <a:off x="1575012" y="2448238"/>
          <a:ext cx="5993976" cy="37563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436267" y="6082430"/>
            <a:ext cx="2816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Average Coherence score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935594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Working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628817" y="6082430"/>
            <a:ext cx="1986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Relaxation score </a:t>
            </a:r>
            <a:endParaRPr lang="en-US" b="1" dirty="0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6050251"/>
              </p:ext>
            </p:extLst>
          </p:nvPr>
        </p:nvGraphicFramePr>
        <p:xfrm>
          <a:off x="771667" y="2057399"/>
          <a:ext cx="7459459" cy="42204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4663332" y="6068755"/>
            <a:ext cx="1986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Coherence score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6221562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Relaxing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436267" y="6082430"/>
            <a:ext cx="2816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Average Coherence score</a:t>
            </a:r>
            <a:endParaRPr lang="en-US" b="1" dirty="0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5028250"/>
              </p:ext>
            </p:extLst>
          </p:nvPr>
        </p:nvGraphicFramePr>
        <p:xfrm>
          <a:off x="1434578" y="2399384"/>
          <a:ext cx="6274844" cy="3683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624498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Relaxing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702092" y="6082430"/>
            <a:ext cx="1986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Relaxation score 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419082" y="6068755"/>
            <a:ext cx="1986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Coherence score</a:t>
            </a:r>
            <a:endParaRPr lang="en-US" b="1" dirty="0"/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7210514"/>
              </p:ext>
            </p:extLst>
          </p:nvPr>
        </p:nvGraphicFramePr>
        <p:xfrm>
          <a:off x="964394" y="2043724"/>
          <a:ext cx="6680540" cy="4025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4987087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Meditating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436267" y="6082430"/>
            <a:ext cx="2816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Average Coherence score</a:t>
            </a:r>
            <a:endParaRPr lang="en-US" b="1" dirty="0"/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8518956"/>
              </p:ext>
            </p:extLst>
          </p:nvPr>
        </p:nvGraphicFramePr>
        <p:xfrm>
          <a:off x="1581126" y="1986691"/>
          <a:ext cx="5981748" cy="41256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6096940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Meditating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702092" y="6082430"/>
            <a:ext cx="1986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Relaxation score </a:t>
            </a:r>
            <a:endParaRPr 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4419082" y="6068755"/>
            <a:ext cx="1986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Coherence score</a:t>
            </a:r>
            <a:endParaRPr lang="en-US" b="1" dirty="0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8009796"/>
              </p:ext>
            </p:extLst>
          </p:nvPr>
        </p:nvGraphicFramePr>
        <p:xfrm>
          <a:off x="869366" y="2057399"/>
          <a:ext cx="6433621" cy="4025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38450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Summary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5680119"/>
              </p:ext>
            </p:extLst>
          </p:nvPr>
        </p:nvGraphicFramePr>
        <p:xfrm>
          <a:off x="908915" y="2016124"/>
          <a:ext cx="7326171" cy="43838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345069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Summary across domains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6275753"/>
              </p:ext>
            </p:extLst>
          </p:nvPr>
        </p:nvGraphicFramePr>
        <p:xfrm>
          <a:off x="908915" y="2016124"/>
          <a:ext cx="7326171" cy="43838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Oval 7"/>
          <p:cNvSpPr/>
          <p:nvPr/>
        </p:nvSpPr>
        <p:spPr>
          <a:xfrm>
            <a:off x="6748313" y="2009749"/>
            <a:ext cx="1800000" cy="1800000"/>
          </a:xfrm>
          <a:prstGeom prst="ellipse">
            <a:avLst/>
          </a:prstGeom>
          <a:solidFill>
            <a:srgbClr val="FFFF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/>
            </a:r>
            <a:br>
              <a:rPr lang="en-US" sz="2800" b="1" dirty="0" smtClean="0">
                <a:solidFill>
                  <a:schemeClr val="tx1"/>
                </a:solidFill>
              </a:rPr>
            </a:br>
            <a:r>
              <a:rPr lang="en-US" sz="2800" b="1" dirty="0" smtClean="0">
                <a:solidFill>
                  <a:schemeClr val="tx1"/>
                </a:solidFill>
              </a:rPr>
              <a:t>Visual</a:t>
            </a:r>
            <a:endParaRPr lang="en-US" sz="2800" b="1" dirty="0" smtClean="0">
              <a:solidFill>
                <a:schemeClr val="tx1"/>
              </a:solidFill>
            </a:endParaRPr>
          </a:p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8.4</a:t>
            </a:r>
          </a:p>
          <a:p>
            <a:pPr algn="ctr"/>
            <a:r>
              <a:rPr lang="en-US" sz="2800" b="1" dirty="0" smtClean="0">
                <a:solidFill>
                  <a:schemeClr val="tx1"/>
                </a:solidFill>
              </a:rPr>
              <a:t>4.7</a:t>
            </a:r>
          </a:p>
          <a:p>
            <a:pPr algn="ctr"/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69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Hear versus Touch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8247863"/>
              </p:ext>
            </p:extLst>
          </p:nvPr>
        </p:nvGraphicFramePr>
        <p:xfrm>
          <a:off x="606516" y="2057399"/>
          <a:ext cx="7820008" cy="43914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331796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3742308681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606319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Hear versus Touch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-952564" y="-439694"/>
            <a:ext cx="10615384" cy="7424094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9361136"/>
              </p:ext>
            </p:extLst>
          </p:nvPr>
        </p:nvGraphicFramePr>
        <p:xfrm>
          <a:off x="-32057" y="100308"/>
          <a:ext cx="9208115" cy="6657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95262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Hear versus Touch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-952564" y="-439694"/>
            <a:ext cx="10615384" cy="7424094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2409173"/>
              </p:ext>
            </p:extLst>
          </p:nvPr>
        </p:nvGraphicFramePr>
        <p:xfrm>
          <a:off x="-32057" y="100308"/>
          <a:ext cx="9208115" cy="66573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975367" y="3315776"/>
            <a:ext cx="59147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58</a:t>
            </a:r>
            <a:endParaRPr lang="en-US" sz="32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083392" y="4859780"/>
            <a:ext cx="59147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23</a:t>
            </a:r>
            <a:endParaRPr lang="en-US" sz="32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1574727" y="1907295"/>
            <a:ext cx="59147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39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5367622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Meditation – </a:t>
            </a:r>
            <a:b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relaxed versus coherence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87155197"/>
              </p:ext>
            </p:extLst>
          </p:nvPr>
        </p:nvGraphicFramePr>
        <p:xfrm>
          <a:off x="869366" y="2057399"/>
          <a:ext cx="7190787" cy="42693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322722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 fontScale="90000"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Meditation </a:t>
            </a:r>
            <a:b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</a:br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No time?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0004367"/>
              </p:ext>
            </p:extLst>
          </p:nvPr>
        </p:nvGraphicFramePr>
        <p:xfrm>
          <a:off x="963870" y="2096973"/>
          <a:ext cx="6690559" cy="40956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791211" y="6082430"/>
            <a:ext cx="2816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Week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372487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Meditation versus energy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Chart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72310594"/>
              </p:ext>
            </p:extLst>
          </p:nvPr>
        </p:nvGraphicFramePr>
        <p:xfrm>
          <a:off x="720321" y="2057399"/>
          <a:ext cx="7664760" cy="4361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636735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Meditation versus energy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510105" y="1856484"/>
            <a:ext cx="8123790" cy="4763349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29814"/>
              </p:ext>
            </p:extLst>
          </p:nvPr>
        </p:nvGraphicFramePr>
        <p:xfrm>
          <a:off x="859493" y="2079578"/>
          <a:ext cx="7282038" cy="42522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07428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solidFill>
                  <a:srgbClr val="FFFFFF"/>
                </a:solidFill>
                <a:latin typeface="Arial"/>
                <a:cs typeface="Arial"/>
              </a:rPr>
              <a:t>How have I felt?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824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>
                <a:solidFill>
                  <a:srgbClr val="FFFFFF"/>
                </a:solidFill>
                <a:latin typeface="Arial"/>
                <a:cs typeface="Arial"/>
              </a:rPr>
              <a:t>The challenges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Data entry &amp; device integration</a:t>
            </a:r>
            <a:endParaRPr lang="en-US" dirty="0" smtClean="0">
              <a:solidFill>
                <a:srgbClr val="FFFFFF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467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Key conclusions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I can consistently raise my HRV while working (and living)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An increased HRV corresponds with greater relaxation levels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‘touch’ </a:t>
            </a:r>
            <a:r>
              <a:rPr lang="en-US" dirty="0" err="1" smtClean="0">
                <a:solidFill>
                  <a:srgbClr val="FFFFFF"/>
                </a:solidFill>
              </a:rPr>
              <a:t>synchronisation</a:t>
            </a:r>
            <a:r>
              <a:rPr lang="en-US" dirty="0" smtClean="0">
                <a:solidFill>
                  <a:srgbClr val="FFFFFF"/>
                </a:solidFill>
              </a:rPr>
              <a:t> of breath at least as good as ‘audio’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It has been a great tool to ‘relax’ &amp; focus at work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It has changed my </a:t>
            </a:r>
            <a:r>
              <a:rPr lang="en-US" dirty="0" err="1" smtClean="0">
                <a:solidFill>
                  <a:srgbClr val="FFFFFF"/>
                </a:solidFill>
              </a:rPr>
              <a:t>behaviour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smtClean="0">
                <a:solidFill>
                  <a:srgbClr val="FFFFFF"/>
                </a:solidFill>
              </a:rPr>
              <a:t>– dedicated meditation time</a:t>
            </a:r>
          </a:p>
          <a:p>
            <a:endParaRPr lang="en-US" dirty="0" smtClean="0">
              <a:solidFill>
                <a:srgbClr val="FFFFFF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35950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Key conclusions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1500" dirty="0" smtClean="0">
                <a:solidFill>
                  <a:srgbClr val="FFFFFF"/>
                </a:solidFill>
              </a:rPr>
              <a:t>I feel great!</a:t>
            </a:r>
            <a:endParaRPr lang="en-US" sz="11500" dirty="0" smtClean="0">
              <a:solidFill>
                <a:srgbClr val="FFFFFF"/>
              </a:solidFill>
            </a:endParaRPr>
          </a:p>
          <a:p>
            <a:endParaRPr lang="en-US" dirty="0" smtClean="0">
              <a:solidFill>
                <a:srgbClr val="FFFFFF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6654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1816004619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4148667" y="3090446"/>
            <a:ext cx="84666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b="1" dirty="0" smtClean="0">
                <a:solidFill>
                  <a:srgbClr val="FFFFFF"/>
                </a:solidFill>
              </a:rPr>
              <a:t>QS</a:t>
            </a:r>
            <a:endParaRPr lang="en-US" sz="38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340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Future research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EEG readings, Focus, concentration, working memory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Blood Pressure effects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Quantify other life metrics (e.g. </a:t>
            </a:r>
            <a:r>
              <a:rPr lang="en-US" dirty="0" err="1" smtClean="0">
                <a:solidFill>
                  <a:srgbClr val="FFFFFF"/>
                </a:solidFill>
              </a:rPr>
              <a:t>centredness</a:t>
            </a:r>
            <a:r>
              <a:rPr lang="en-US" dirty="0" smtClean="0">
                <a:solidFill>
                  <a:srgbClr val="FFFFFF"/>
                </a:solidFill>
              </a:rPr>
              <a:t>)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Sleep data</a:t>
            </a:r>
            <a:endParaRPr lang="en-US" dirty="0" smtClean="0">
              <a:solidFill>
                <a:srgbClr val="FFFFFF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16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790" y="1254487"/>
            <a:ext cx="1333500" cy="1244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476" y="2781307"/>
            <a:ext cx="981482" cy="9794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5124" y="4071173"/>
            <a:ext cx="1512462" cy="1411111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511778" y="1411113"/>
            <a:ext cx="46848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FFFFFF"/>
                </a:solidFill>
              </a:rPr>
              <a:t>@</a:t>
            </a:r>
            <a:r>
              <a:rPr lang="en-US" sz="4400" b="1" dirty="0" err="1" smtClean="0">
                <a:solidFill>
                  <a:srgbClr val="FFFFFF"/>
                </a:solidFill>
              </a:rPr>
              <a:t>garymonk</a:t>
            </a:r>
            <a:endParaRPr lang="en-US" sz="4400" b="1" dirty="0">
              <a:solidFill>
                <a:srgbClr val="FFFF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11778" y="2884705"/>
            <a:ext cx="468488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rgbClr val="FFFFFF"/>
                </a:solidFill>
              </a:rPr>
              <a:t>garywmonk</a:t>
            </a:r>
            <a:endParaRPr lang="en-US" sz="4400" b="1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40000" y="4307105"/>
            <a:ext cx="58702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 smtClean="0">
                <a:solidFill>
                  <a:srgbClr val="FFFFFF"/>
                </a:solidFill>
              </a:rPr>
              <a:t>gary@garymonk.com</a:t>
            </a:r>
            <a:endParaRPr lang="en-US" sz="4400" b="1" dirty="0">
              <a:solidFill>
                <a:srgbClr val="FFFFFF"/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>
                <a:solidFill>
                  <a:schemeClr val="bg1"/>
                </a:solidFill>
              </a:rPr>
              <a:t>Questions?</a:t>
            </a:r>
            <a:endParaRPr 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39092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35293" y="-99257"/>
            <a:ext cx="10614587" cy="708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1336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/>
          <p:cNvSpPr/>
          <p:nvPr/>
        </p:nvSpPr>
        <p:spPr>
          <a:xfrm>
            <a:off x="407332" y="407287"/>
            <a:ext cx="2880000" cy="2880000"/>
          </a:xfrm>
          <a:prstGeom prst="ellipse">
            <a:avLst/>
          </a:prstGeom>
          <a:blipFill rotWithShape="1">
            <a:blip r:embed="rId3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2600310" y="3679268"/>
            <a:ext cx="2880000" cy="2880000"/>
          </a:xfrm>
          <a:prstGeom prst="ellipse">
            <a:avLst/>
          </a:prstGeom>
          <a:blipFill rotWithShape="1">
            <a:blip r:embed="rId4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5815760" y="1382913"/>
            <a:ext cx="2880000" cy="2880000"/>
          </a:xfrm>
          <a:prstGeom prst="ellipse">
            <a:avLst/>
          </a:prstGeom>
          <a:blipFill rotWithShape="1">
            <a:blip r:embed="rId5"/>
            <a:stretch>
              <a:fillRect/>
            </a:stretch>
          </a:blipFill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9404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" y="1187450"/>
            <a:ext cx="6019800" cy="448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6441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7014"/>
            <a:ext cx="8229600" cy="114300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FFFFF"/>
                </a:solidFill>
                <a:latin typeface="Arial"/>
                <a:cs typeface="Arial"/>
              </a:rPr>
              <a:t>Objectives</a:t>
            </a:r>
            <a:endParaRPr lang="en-US" sz="40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63010" y="1470014"/>
            <a:ext cx="9099810" cy="0"/>
          </a:xfrm>
          <a:prstGeom prst="line">
            <a:avLst/>
          </a:prstGeom>
          <a:ln>
            <a:solidFill>
              <a:srgbClr val="FFD3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Be more present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Slow down and gain perspective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Increase control over my </a:t>
            </a:r>
            <a:r>
              <a:rPr lang="en-US" dirty="0" smtClean="0">
                <a:solidFill>
                  <a:srgbClr val="FFFFFF"/>
                </a:solidFill>
              </a:rPr>
              <a:t>thinking</a:t>
            </a:r>
          </a:p>
          <a:p>
            <a:r>
              <a:rPr lang="en-US" dirty="0" smtClean="0">
                <a:solidFill>
                  <a:srgbClr val="FFFFFF"/>
                </a:solidFill>
              </a:rPr>
              <a:t>Have more energy!</a:t>
            </a:r>
            <a:endParaRPr lang="en-US" dirty="0" smtClean="0">
              <a:solidFill>
                <a:srgbClr val="FFFFFF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4432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-82312" y="-105825"/>
            <a:ext cx="9313034" cy="7090225"/>
          </a:xfrm>
          <a:prstGeom prst="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51922" y="-105825"/>
            <a:ext cx="9847845" cy="7078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062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6958</TotalTime>
  <Words>327</Words>
  <Application>Microsoft Macintosh PowerPoint</Application>
  <PresentationFormat>On-screen Show (4:3)</PresentationFormat>
  <Paragraphs>141</Paragraphs>
  <Slides>41</Slides>
  <Notes>41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2" baseType="lpstr">
      <vt:lpstr>Office Theme</vt:lpstr>
      <vt:lpstr>Zen and the art of the quantified self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Objectives</vt:lpstr>
      <vt:lpstr>PowerPoint Presentation</vt:lpstr>
      <vt:lpstr>Heart Rate Variability</vt:lpstr>
      <vt:lpstr>Heart Rate Variability</vt:lpstr>
      <vt:lpstr>Heart Rate Variability</vt:lpstr>
      <vt:lpstr>PowerPoint Presentation</vt:lpstr>
      <vt:lpstr>Objectives</vt:lpstr>
      <vt:lpstr>PowerPoint Presentation</vt:lpstr>
      <vt:lpstr>PowerPoint Presentation</vt:lpstr>
      <vt:lpstr>PowerPoint Presentation</vt:lpstr>
      <vt:lpstr>Method</vt:lpstr>
      <vt:lpstr>Method</vt:lpstr>
      <vt:lpstr>The Data</vt:lpstr>
      <vt:lpstr>Working</vt:lpstr>
      <vt:lpstr>Working</vt:lpstr>
      <vt:lpstr>Relaxing</vt:lpstr>
      <vt:lpstr>Relaxing</vt:lpstr>
      <vt:lpstr>Meditating</vt:lpstr>
      <vt:lpstr>Meditating</vt:lpstr>
      <vt:lpstr>Summary</vt:lpstr>
      <vt:lpstr>Summary across domains</vt:lpstr>
      <vt:lpstr>Hear versus Touch</vt:lpstr>
      <vt:lpstr>Hear versus Touch</vt:lpstr>
      <vt:lpstr>Hear versus Touch</vt:lpstr>
      <vt:lpstr>Meditation –  relaxed versus coherence</vt:lpstr>
      <vt:lpstr>Meditation  No time?</vt:lpstr>
      <vt:lpstr>Meditation versus energy</vt:lpstr>
      <vt:lpstr>Meditation versus energy</vt:lpstr>
      <vt:lpstr>How have I felt?</vt:lpstr>
      <vt:lpstr>The challenges</vt:lpstr>
      <vt:lpstr>Key conclusions</vt:lpstr>
      <vt:lpstr>Key conclusions</vt:lpstr>
      <vt:lpstr>Future research</vt:lpstr>
      <vt:lpstr>Questions?</vt:lpstr>
    </vt:vector>
  </TitlesOfParts>
  <Company>Creative Lynx Ltd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Gary Monk</dc:creator>
  <cp:lastModifiedBy>Gary Monk</cp:lastModifiedBy>
  <cp:revision>162</cp:revision>
  <dcterms:created xsi:type="dcterms:W3CDTF">2013-04-01T10:14:36Z</dcterms:created>
  <dcterms:modified xsi:type="dcterms:W3CDTF">2013-11-25T20:53:48Z</dcterms:modified>
</cp:coreProperties>
</file>